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17.xml" ContentType="application/vnd.openxmlformats-officedocument.presentationml.notesSlide+xml"/>
  <Default Extension="xml" ContentType="application/xml"/>
  <Override PartName="/ppt/slides/slide50.xml" ContentType="application/vnd.openxmlformats-officedocument.presentationml.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221.xml" ContentType="application/vnd.openxmlformats-officedocument.presentationml.slide+xml"/>
  <Override PartName="/ppt/notesSlides/notesSlide41.xml" ContentType="application/vnd.openxmlformats-officedocument.presentationml.notesSlide+xml"/>
  <Override PartName="/ppt/notesSlides/notesSlide179.xml" ContentType="application/vnd.openxmlformats-officedocument.presentationml.notesSlide+xml"/>
  <Override PartName="/ppt/slides/slide158.xml" ContentType="application/vnd.openxmlformats-officedocument.presentationml.slide+xml"/>
  <Override PartName="/ppt/notesSlides/notesSlide220.xml" ContentType="application/vnd.openxmlformats-officedocument.presentationml.notes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slides/slide88.xml" ContentType="application/vnd.openxmlformats-officedocument.presentationml.slide+xml"/>
  <Override PartName="/ppt/notesSlides/notesSlide135.xml" ContentType="application/vnd.openxmlformats-officedocument.presentationml.notesSlide+xml"/>
  <Override PartName="/ppt/notesSlides/notesSlide182.xml" ContentType="application/vnd.openxmlformats-officedocument.presentationml.notes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Default Extension="png" ContentType="image/png"/>
  <Override PartName="/ppt/notesSlides/notesSlide79.xml" ContentType="application/vnd.openxmlformats-officedocument.presentationml.notesSlide+xml"/>
  <Override PartName="/ppt/theme/theme2.xml" ContentType="application/vnd.openxmlformats-officedocument.theme+xml"/>
  <Override PartName="/ppt/notesSlides/notesSlide57.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notesSlides/notesSlide35.xml" ContentType="application/vnd.openxmlformats-officedocument.presentationml.notesSlide+xml"/>
  <Override PartName="/ppt/notesSlides/notesSlide82.xml" ContentType="application/vnd.openxmlformats-officedocument.presentationml.notesSlide+xml"/>
  <Override PartName="/ppt/notesSlides/notesSlide214.xml" ContentType="application/vnd.openxmlformats-officedocument.presentationml.notes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notesSlides/notesSlide198.xml" ContentType="application/vnd.openxmlformats-officedocument.presentationml.notesSlide+xml"/>
  <Override PartName="/ppt/slides/slide177.xml" ContentType="application/vnd.openxmlformats-officedocument.presentationml.slide+xml"/>
  <Override PartName="/ppt/notesSlides/notesSlide129.xml" ContentType="application/vnd.openxmlformats-officedocument.presentationml.notesSlide+xml"/>
  <Override PartName="/ppt/notesSlides/notesSlide176.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notesSlides/notesSlide190.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notesSlides/notesSlide21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notesSlides/notesSlide208.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notesSlides/notesSlide22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notesSlides/notesSlide159.xml" ContentType="application/vnd.openxmlformats-officedocument.presentationml.notesSlide+xml"/>
  <Override PartName="/ppt/notesSlides/notesSlide195.xml" ContentType="application/vnd.openxmlformats-officedocument.presentationml.notesSlide+xml"/>
  <Override PartName="/ppt/notesSlides/notesSlide200.xml" ContentType="application/vnd.openxmlformats-officedocument.presentationml.notesSlide+xml"/>
  <Override PartName="/ppt/notesSlides/notesSlide21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notesSlides/notesSlide184.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notesSlides/notesSlide173.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51.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notesSlides/notesSlide216.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205.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Layouts/slideLayout12.xml" ContentType="application/vnd.openxmlformats-officedocument.presentationml.slideLayout+xml"/>
  <Override PartName="/ppt/notesSlides/notesSlide51.xml" ContentType="application/vnd.openxmlformats-officedocument.presentationml.notesSlide+xml"/>
  <Override PartName="/ppt/notesSlides/notesSlide178.xml" ContentType="application/vnd.openxmlformats-officedocument.presentationml.notesSlide+xml"/>
  <Override PartName="/ppt/notesSlides/notesSlide189.xml" ContentType="application/vnd.openxmlformats-officedocument.presentationml.notesSlide+xml"/>
  <Override PartName="/ppt/slides/slide157.xml" ContentType="application/vnd.openxmlformats-officedocument.presentationml.slide+xml"/>
  <Override PartName="/ppt/slides/slide220.xml" ContentType="application/vnd.openxmlformats-officedocument.presentationml.slide+xml"/>
  <Override PartName="/ppt/notesSlides/notesSlide40.xml" ContentType="application/vnd.openxmlformats-officedocument.presentationml.notesSlide+xml"/>
  <Override PartName="/ppt/notesSlides/notesSlide167.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notesSlides/notesSlide192.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notesSlides/notesSlide170.xml" ContentType="application/vnd.openxmlformats-officedocument.presentationml.notesSlide+xml"/>
  <Override PartName="/ppt/notesSlides/notesSlide181.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Default Extension="fntdata" ContentType="application/x-fontdata"/>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97.xml" ContentType="application/vnd.openxmlformats-officedocument.presentationml.notesSlide+xml"/>
  <Override PartName="/ppt/notesSlides/notesSlide21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notesSlides/notesSlide186.xml" ContentType="application/vnd.openxmlformats-officedocument.presentationml.notesSlide+xml"/>
  <Override PartName="/ppt/notesSlides/notesSlide20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notesSlides/notesSlide175.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notesSlides/notesSlide164.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notesSlides/notesSlide21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notesSlides/notesSlide207.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notesSlides/notesSlide169.xml" ContentType="application/vnd.openxmlformats-officedocument.presentationml.notesSlide+xml"/>
  <Override PartName="/ppt/notesSlides/notesSlide221.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158.xml" ContentType="application/vnd.openxmlformats-officedocument.presentationml.notesSlide+xml"/>
  <Override PartName="/ppt/notesSlides/notesSlide210.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notesSlides/notesSlide147.xml" ContentType="application/vnd.openxmlformats-officedocument.presentationml.notesSlide+xml"/>
  <Override PartName="/ppt/notesSlides/notesSlide194.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ppt/notesSlides/notesSlide172.xml" ContentType="application/vnd.openxmlformats-officedocument.presentationml.notesSlide+xml"/>
  <Override PartName="/ppt/notesSlides/notesSlide183.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notesSlides/notesSlide199.xml" ContentType="application/vnd.openxmlformats-officedocument.presentationml.notesSlide+xml"/>
  <Override PartName="/ppt/notesSlides/notesSlide21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188.xml" ContentType="application/vnd.openxmlformats-officedocument.presentationml.notesSlide+xml"/>
  <Override PartName="/ppt/notesSlides/notesSlide204.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notesSlides/notesSlide177.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notesSlides/notesSlide166.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notesSlides/notesSlide191.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notesSlides/notesSlide180.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notesSlides/notesSlide209.xml" ContentType="application/vnd.openxmlformats-officedocument.presentationml.notesSlide+xml"/>
  <Override PartName="/ppt/slides/slide53.xml" ContentType="application/vnd.openxmlformats-officedocument.presentationml.slide+xml"/>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notesSlides/notesSlide223.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notesSlides/notesSlide21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notesSlides/notesSlide196.xml" ContentType="application/vnd.openxmlformats-officedocument.presentationml.notesSlide+xml"/>
  <Override PartName="/ppt/notesSlides/notesSlide20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notesSlides/notesSlide174.xml" ContentType="application/vnd.openxmlformats-officedocument.presentationml.notesSlide+xml"/>
  <Override PartName="/ppt/notesSlides/notesSlide185.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s/slide58.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slides/slide207.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206.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slides/slide99.xml" ContentType="application/vnd.openxmlformats-officedocument.presentationml.slide+xml"/>
  <Override PartName="/ppt/notesSlides/notesSlide146.xml" ContentType="application/vnd.openxmlformats-officedocument.presentationml.notesSlide+xml"/>
  <Override PartName="/ppt/notesSlides/notesSlide193.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Override PartName="/ppt/notesSlides/notesSlide68.xml" ContentType="application/vnd.openxmlformats-officedocument.presentationml.notesSlide+xml"/>
  <Override PartName="/ppt/notesSlides/notesSlide124.xml" ContentType="application/vnd.openxmlformats-officedocument.presentationml.notesSlide+xml"/>
  <Override PartName="/ppt/notesSlides/notesSlide171.xml" ContentType="application/vnd.openxmlformats-officedocument.presentationml.notesSlide+xml"/>
  <Override PartName="/ppt/slides/slide55.xml" ContentType="application/vnd.openxmlformats-officedocument.presentationml.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80.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04.xml" ContentType="application/vnd.openxmlformats-officedocument.presentationml.slide+xml"/>
  <Override PartName="/ppt/notesSlides/notesSlide24.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notesSlides/notesSlide20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notesSlides/notesSlide187.xml" ContentType="application/vnd.openxmlformats-officedocument.presentationml.notesSlide+xml"/>
  <Override PartName="/ppt/notesSlides/notesSlide118.xml" ContentType="application/vnd.openxmlformats-officedocument.presentationml.notesSlide+xml"/>
  <Override PartName="/ppt/notesSlides/notesSlide16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Lst>
  <p:notesMasterIdLst>
    <p:notesMasterId r:id="rId225"/>
  </p:notesMasterIdLst>
  <p:sldIdLst>
    <p:sldId id="256" r:id="rId2"/>
    <p:sldId id="261" r:id="rId3"/>
    <p:sldId id="262" r:id="rId4"/>
    <p:sldId id="263"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7" r:id="rId36"/>
    <p:sldId id="298" r:id="rId37"/>
    <p:sldId id="299" r:id="rId38"/>
    <p:sldId id="307" r:id="rId39"/>
    <p:sldId id="308" r:id="rId40"/>
    <p:sldId id="309" r:id="rId41"/>
    <p:sldId id="310" r:id="rId42"/>
    <p:sldId id="311" r:id="rId43"/>
    <p:sldId id="312" r:id="rId44"/>
    <p:sldId id="313" r:id="rId45"/>
    <p:sldId id="314" r:id="rId46"/>
    <p:sldId id="315" r:id="rId47"/>
    <p:sldId id="316"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333" r:id="rId65"/>
    <p:sldId id="338" r:id="rId66"/>
    <p:sldId id="339" r:id="rId67"/>
    <p:sldId id="340" r:id="rId68"/>
    <p:sldId id="341" r:id="rId69"/>
    <p:sldId id="342" r:id="rId70"/>
    <p:sldId id="343" r:id="rId71"/>
    <p:sldId id="344" r:id="rId72"/>
    <p:sldId id="345" r:id="rId73"/>
    <p:sldId id="346" r:id="rId74"/>
    <p:sldId id="347" r:id="rId75"/>
    <p:sldId id="348" r:id="rId76"/>
    <p:sldId id="349" r:id="rId77"/>
    <p:sldId id="350" r:id="rId78"/>
    <p:sldId id="351" r:id="rId79"/>
    <p:sldId id="352" r:id="rId80"/>
    <p:sldId id="353" r:id="rId81"/>
    <p:sldId id="354" r:id="rId82"/>
    <p:sldId id="355" r:id="rId83"/>
    <p:sldId id="356" r:id="rId84"/>
    <p:sldId id="357" r:id="rId85"/>
    <p:sldId id="358" r:id="rId86"/>
    <p:sldId id="359" r:id="rId87"/>
    <p:sldId id="360" r:id="rId88"/>
    <p:sldId id="361" r:id="rId89"/>
    <p:sldId id="362" r:id="rId90"/>
    <p:sldId id="363" r:id="rId91"/>
    <p:sldId id="364" r:id="rId92"/>
    <p:sldId id="365" r:id="rId93"/>
    <p:sldId id="366" r:id="rId94"/>
    <p:sldId id="367" r:id="rId95"/>
    <p:sldId id="368" r:id="rId96"/>
    <p:sldId id="369" r:id="rId97"/>
    <p:sldId id="370" r:id="rId98"/>
    <p:sldId id="371" r:id="rId99"/>
    <p:sldId id="372" r:id="rId100"/>
    <p:sldId id="373" r:id="rId101"/>
    <p:sldId id="374" r:id="rId102"/>
    <p:sldId id="375" r:id="rId103"/>
    <p:sldId id="376" r:id="rId104"/>
    <p:sldId id="377" r:id="rId105"/>
    <p:sldId id="378" r:id="rId106"/>
    <p:sldId id="379" r:id="rId107"/>
    <p:sldId id="380" r:id="rId108"/>
    <p:sldId id="381" r:id="rId109"/>
    <p:sldId id="382" r:id="rId110"/>
    <p:sldId id="387" r:id="rId111"/>
    <p:sldId id="388" r:id="rId112"/>
    <p:sldId id="389" r:id="rId113"/>
    <p:sldId id="390" r:id="rId114"/>
    <p:sldId id="391" r:id="rId115"/>
    <p:sldId id="392" r:id="rId116"/>
    <p:sldId id="393" r:id="rId117"/>
    <p:sldId id="394" r:id="rId118"/>
    <p:sldId id="395" r:id="rId119"/>
    <p:sldId id="396" r:id="rId120"/>
    <p:sldId id="397" r:id="rId121"/>
    <p:sldId id="398" r:id="rId122"/>
    <p:sldId id="399" r:id="rId123"/>
    <p:sldId id="400" r:id="rId124"/>
    <p:sldId id="401" r:id="rId125"/>
    <p:sldId id="402" r:id="rId126"/>
    <p:sldId id="403" r:id="rId127"/>
    <p:sldId id="404" r:id="rId128"/>
    <p:sldId id="405" r:id="rId129"/>
    <p:sldId id="406" r:id="rId130"/>
    <p:sldId id="407" r:id="rId131"/>
    <p:sldId id="408" r:id="rId132"/>
    <p:sldId id="409" r:id="rId133"/>
    <p:sldId id="410" r:id="rId134"/>
    <p:sldId id="415" r:id="rId135"/>
    <p:sldId id="416" r:id="rId136"/>
    <p:sldId id="417" r:id="rId137"/>
    <p:sldId id="418" r:id="rId138"/>
    <p:sldId id="419" r:id="rId139"/>
    <p:sldId id="420" r:id="rId140"/>
    <p:sldId id="421" r:id="rId141"/>
    <p:sldId id="422" r:id="rId142"/>
    <p:sldId id="423" r:id="rId143"/>
    <p:sldId id="424" r:id="rId144"/>
    <p:sldId id="425" r:id="rId145"/>
    <p:sldId id="426" r:id="rId146"/>
    <p:sldId id="427" r:id="rId147"/>
    <p:sldId id="428" r:id="rId148"/>
    <p:sldId id="429" r:id="rId149"/>
    <p:sldId id="430" r:id="rId150"/>
    <p:sldId id="431" r:id="rId151"/>
    <p:sldId id="432" r:id="rId152"/>
    <p:sldId id="433" r:id="rId153"/>
    <p:sldId id="434" r:id="rId154"/>
    <p:sldId id="435" r:id="rId155"/>
    <p:sldId id="436" r:id="rId156"/>
    <p:sldId id="437" r:id="rId157"/>
    <p:sldId id="438" r:id="rId158"/>
    <p:sldId id="439" r:id="rId159"/>
    <p:sldId id="440" r:id="rId160"/>
    <p:sldId id="441" r:id="rId161"/>
    <p:sldId id="442" r:id="rId162"/>
    <p:sldId id="443" r:id="rId163"/>
    <p:sldId id="444" r:id="rId164"/>
    <p:sldId id="445" r:id="rId165"/>
    <p:sldId id="446" r:id="rId166"/>
    <p:sldId id="447" r:id="rId167"/>
    <p:sldId id="448" r:id="rId168"/>
    <p:sldId id="449" r:id="rId169"/>
    <p:sldId id="450" r:id="rId170"/>
    <p:sldId id="451" r:id="rId171"/>
    <p:sldId id="452" r:id="rId172"/>
    <p:sldId id="453" r:id="rId173"/>
    <p:sldId id="454" r:id="rId174"/>
    <p:sldId id="455" r:id="rId175"/>
    <p:sldId id="456" r:id="rId176"/>
    <p:sldId id="457" r:id="rId177"/>
    <p:sldId id="458" r:id="rId178"/>
    <p:sldId id="459" r:id="rId179"/>
    <p:sldId id="460" r:id="rId180"/>
    <p:sldId id="461" r:id="rId181"/>
    <p:sldId id="462" r:id="rId182"/>
    <p:sldId id="463" r:id="rId183"/>
    <p:sldId id="464" r:id="rId184"/>
    <p:sldId id="465" r:id="rId185"/>
    <p:sldId id="466" r:id="rId186"/>
    <p:sldId id="467" r:id="rId187"/>
    <p:sldId id="468" r:id="rId188"/>
    <p:sldId id="469" r:id="rId189"/>
    <p:sldId id="470" r:id="rId190"/>
    <p:sldId id="471" r:id="rId191"/>
    <p:sldId id="472" r:id="rId192"/>
    <p:sldId id="473" r:id="rId193"/>
    <p:sldId id="474" r:id="rId194"/>
    <p:sldId id="475" r:id="rId195"/>
    <p:sldId id="476" r:id="rId196"/>
    <p:sldId id="477" r:id="rId197"/>
    <p:sldId id="478" r:id="rId198"/>
    <p:sldId id="479" r:id="rId199"/>
    <p:sldId id="480" r:id="rId200"/>
    <p:sldId id="481" r:id="rId201"/>
    <p:sldId id="482" r:id="rId202"/>
    <p:sldId id="483" r:id="rId203"/>
    <p:sldId id="484" r:id="rId204"/>
    <p:sldId id="485" r:id="rId205"/>
    <p:sldId id="486" r:id="rId206"/>
    <p:sldId id="487" r:id="rId207"/>
    <p:sldId id="488" r:id="rId208"/>
    <p:sldId id="489" r:id="rId209"/>
    <p:sldId id="490" r:id="rId210"/>
    <p:sldId id="491" r:id="rId211"/>
    <p:sldId id="492" r:id="rId212"/>
    <p:sldId id="493" r:id="rId213"/>
    <p:sldId id="494" r:id="rId214"/>
    <p:sldId id="495" r:id="rId215"/>
    <p:sldId id="496" r:id="rId216"/>
    <p:sldId id="497" r:id="rId217"/>
    <p:sldId id="498" r:id="rId218"/>
    <p:sldId id="499" r:id="rId219"/>
    <p:sldId id="500" r:id="rId220"/>
    <p:sldId id="501" r:id="rId221"/>
    <p:sldId id="502" r:id="rId222"/>
    <p:sldId id="503" r:id="rId223"/>
    <p:sldId id="504" r:id="rId224"/>
  </p:sldIdLst>
  <p:sldSz cx="9144000" cy="5143500" type="screen16x9"/>
  <p:notesSz cx="6858000" cy="9144000"/>
  <p:embeddedFontLst>
    <p:embeddedFont>
      <p:font typeface="Calibri" pitchFamily="34" charset="0"/>
      <p:regular r:id="rId226"/>
      <p:bold r:id="rId227"/>
      <p:italic r:id="rId228"/>
      <p:boldItalic r:id="rId2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7971E1B7-430A-43E1-886F-335420117264}">
  <a:tblStyle styleId="{7971E1B7-430A-43E1-886F-33542011726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86" d="100"/>
          <a:sy n="86" d="100"/>
        </p:scale>
        <p:origin x="-822" y="-78"/>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font" Target="fonts/font1.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font" Target="fonts/font2.fntdata"/><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tableStyles" Target="tableStyle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font" Target="fonts/font3.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font" Target="fonts/font4.fntdata"/><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b0b00b220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b0b00b220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a98ec75430_0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a98ec75430_0_1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a98ec7543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a98ec7543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a98ec75430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a98ec75430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a98ec75430_0_1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a98ec75430_0_1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a98ec75430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a98ec75430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a98ec75430_0_1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a98ec75430_0_1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a98ec75430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a98ec75430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a98ec75430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a98ec75430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a98ec75430_0_1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a98ec75430_0_1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a98ec75430_0_1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a98ec75430_0_1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ab0b00b220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ab0b00b220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98ec75430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98ec75430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a98ec75430_0_1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a98ec75430_0_1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a98ec75430_0_1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a98ec75430_0_1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a98ec75430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a98ec75430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a98ec75430_0_1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a98ec75430_0_1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a98ec75430_0_1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a98ec75430_0_1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a98ec75430_0_1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a98ec75430_0_1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a98ec75430_0_1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a98ec75430_0_1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a98ec75430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a98ec75430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a98ec75430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a98ec75430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a98ec75430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a98ec75430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a98ec75430_0_1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a98ec75430_0_1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a98ec75430_0_1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a98ec75430_0_1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a98ec75430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a98ec75430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a98ec75430_0_1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a98ec75430_0_1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a98ec75430_0_1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a98ec75430_0_1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a98ec75430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a98ec75430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a98ec75430_0_1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a98ec75430_0_1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a98ec75430_0_1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a98ec75430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a98ec75430_0_1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a98ec75430_0_1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a98ec75430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a98ec75430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a98ec75430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a98ec75430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a98ec75430_0_1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a98ec75430_0_1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a98ec75430_0_1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98ec75430_0_1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a98ec75430_0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a98ec75430_0_1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a98ec75430_0_1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a98ec75430_0_1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a98ec75430_0_1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a98ec75430_0_1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a98ec75430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a98ec75430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a98ec75430_0_1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a98ec75430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a98ec75430_0_1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a98ec75430_0_1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a98ec75430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a98ec75430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a98ec7543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a98ec7543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98ec75430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a98ec75430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a98ec75430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a98ec75430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a98ec75430_0_1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a98ec75430_0_1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a98ec75430_0_1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a98ec75430_0_1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a98ec75430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a98ec75430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a98ec75430_0_1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a98ec75430_0_1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a98ec75430_0_1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a98ec75430_0_1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a98ec75430_0_1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a98ec75430_0_1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a98ec75430_0_1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a98ec75430_0_1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a98ec75430_0_1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a98ec75430_0_1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a98ec75430_0_1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a98ec75430_0_1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a98ec75430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a98ec75430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a98ec75430_0_1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a98ec75430_0_1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a98ec75430_0_1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a98ec75430_0_1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a98ec75430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a98ec75430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a98ec75430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a98ec75430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ab0b00b2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ab0b00b2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ab0b00b22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ab0b00b22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ab0b00b22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ab0b00b22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ab0b00b22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ab0b00b22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a98ec75430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a98ec75430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ab0b00b22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ab0b00b22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a98ec7543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a98ec7543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ab0b00b220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ab0b00b22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ab0b00b220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ab0b00b220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ab0b00b22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ab0b00b22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a98ec75430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a98ec75430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ab0b00b22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ab0b00b22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ab0b00b220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ab0b00b220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ab0b00b220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ab0b00b22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ab0b00b22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ab0b00b22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a98ec75430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a98ec75430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a98ec75430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a98ec75430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a98ec75430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a98ec75430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ab0b00b220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ab0b00b22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a98ec75430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a98ec75430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a98ec75430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a98ec75430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ab0b00b22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ab0b00b22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a98ec75430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a98ec75430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a98ec75430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a98ec75430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ab0b00b220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ab0b00b220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ab0b00b220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ab0b00b220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ab0b00b220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ab0b00b220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ab0b00b22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ab0b00b22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a98ec7543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a98ec7543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a98ec754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a98ec754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a98ec75430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a98ec75430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ab0b00b22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ab0b00b22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a98ec75430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a98ec75430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a98ec75430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a98ec75430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ab0b00b220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ab0b00b220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ab0b00b220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ab0b00b220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a98ec75430_0_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a98ec75430_0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a98ec75430_0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2" name="Google Shape;1332;ga98ec75430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ab0b00b220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ab0b00b220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a98ec75430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a98ec75430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ab0b00b220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ab0b00b220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a98ec75430_0_9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a98ec75430_0_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a98ec75430_0_1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a98ec75430_0_1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ab0b00b220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ab0b00b220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ab0b00b220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ab0b00b220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a98ec75430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3" name="Google Shape;1373;ga98ec75430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a98ec75430_0_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a98ec75430_0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ab0b00b220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ab0b00b220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ab0b00b220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ab0b00b220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ab0b00b220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ab0b00b220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a3a778d56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a3a778d56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98ec75430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98ec75430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ab0b00b220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ab0b00b220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ab0b00b220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ab0b00b220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ab0b00b220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ab0b00b220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ab0b00b220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ab0b00b220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ab0b00b220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6" name="Google Shape;1426;gab0b00b220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ab0b00b220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ab0b00b220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ab0b00b220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ab0b00b220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ab0b00b220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ab0b00b220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ab0b00b220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9" name="Google Shape;1449;gab0b00b220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ab0b00b220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ab0b00b220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8ec75430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8ec75430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ab0b00b220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ab0b00b220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ab0b00b22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ab0b00b22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ab0b00b220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ab0b00b220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ab0b00b220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ab0b00b220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ab0b00b220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ab0b00b220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ab0b00b220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ab0b00b220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a98ec75430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a98ec75430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a98ec75430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a98ec75430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ab0b00b220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8" name="Google Shape;1508;gab0b00b220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ab0b00b220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ab0b00b220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a98ec7543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a98ec7543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ab0b00b220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ab0b00b220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ab0b00b220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ab0b00b220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ab0b00b220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ab0b00b220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gab0b00b220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8" name="Google Shape;1538;gab0b00b220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98ec75430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98ec75430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a98ec75430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a98ec75430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a98ec7543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a98ec75430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a98ec75430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a98ec75430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a98ec75430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a98ec75430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98ec75430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98ec75430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a98ec75430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a98ec75430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ab0b00b22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ab0b00b22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98ec75430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a98ec75430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a98ec75430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a98ec75430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a98ec7543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a98ec7543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a98ec75430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a98ec75430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a98ec75430_0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a98ec75430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a98ec75430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a98ec75430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a98ec75430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a98ec75430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a98ec75430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a98ec75430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a98ec75430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a98ec75430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98ec75430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a98ec75430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ab0b00b220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ab0b00b220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a98ec75430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a98ec75430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a98ec75430_0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a98ec75430_0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a98ec75430_0_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a98ec75430_0_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98ec75430_0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a98ec75430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a98ec75430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a98ec75430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a98ec75430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a98ec75430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a98ec75430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a98ec75430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a98ec75430_0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a98ec75430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a98ec75430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a98ec75430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a98ec75430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a98ec75430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ab0b00b220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b0b00b220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a98ec75430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a98ec75430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a98ec75430_0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a98ec75430_0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a98ec75430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a98ec75430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98ec75430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98ec75430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a98ec75430_0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a98ec75430_0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a98ec75430_0_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a98ec75430_0_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a98ec75430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a98ec75430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a98ec75430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a98ec75430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98ec75430_0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a98ec75430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a98ec75430_0_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a98ec75430_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ab0b00b220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ab0b00b220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a98ec75430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a98ec75430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a98ec75430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a98ec75430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a98ec75430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a98ec75430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a98ec75430_0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a98ec75430_0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a98ec75430_0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a98ec75430_0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a98ec75430_0_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a98ec75430_0_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a98ec75430_0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a98ec75430_0_1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a98ec75430_0_1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a98ec75430_0_1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a98ec75430_0_1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a98ec75430_0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a98ec75430_0_1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a98ec75430_0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8ec7543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8ec75430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a98ec75430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a98ec75430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a98ec75430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a98ec75430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a98ec75430_0_1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a98ec75430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a98ec75430_0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a98ec75430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a98ec75430_0_1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a98ec75430_0_1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a98ec75430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a98ec75430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a98ec75430_0_1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a98ec75430_0_1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a98ec75430_0_1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a98ec75430_0_1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a98ec75430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a98ec75430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a98ec75430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a98ec75430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ab0b00b22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ab0b00b22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a98ec75430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a98ec75430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a98ec75430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a98ec75430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a98ec75430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a98ec75430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a98ec75430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a98ec75430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a98ec75430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a98ec75430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98ec75430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98ec75430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a98ec75430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a98ec75430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a98ec75430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a98ec75430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a98ec75430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a98ec75430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a98ec75430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a98ec75430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ab0b00b220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ab0b00b220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a98ec75430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a98ec75430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a98ec75430_0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a98ec75430_0_1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a98ec75430_0_1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a98ec75430_0_1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a98ec75430_0_1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a98ec75430_0_1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98ec75430_0_1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98ec75430_0_1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a98ec75430_0_1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a98ec75430_0_1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a98ec75430_0_1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a98ec75430_0_1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a98ec75430_0_1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a98ec75430_0_1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a98ec75430_0_1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a98ec75430_0_1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a98ec75430_0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a98ec75430_0_1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3"/>
            <a:ext cx="7772400" cy="1102519"/>
          </a:xfrm>
        </p:spPr>
        <p:txBody>
          <a:bodyPr/>
          <a:lstStyle/>
          <a:p>
            <a:r>
              <a:rPr lang="en-US" smtClean="0"/>
              <a:t>Click to edit Master title style</a:t>
            </a:r>
            <a:endParaRPr lang="id-ID"/>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id-ID"/>
          </a:p>
        </p:txBody>
      </p:sp>
      <p:sp>
        <p:nvSpPr>
          <p:cNvPr id="4" name="Date Placeholder 3"/>
          <p:cNvSpPr>
            <a:spLocks noGrp="1"/>
          </p:cNvSpPr>
          <p:nvPr>
            <p:ph type="dt" sz="half" idx="10"/>
          </p:nvPr>
        </p:nvSpPr>
        <p:spPr/>
        <p:txBody>
          <a:bodyPr/>
          <a:lstStyle/>
          <a:p>
            <a:fld id="{DCC4FBD7-5358-4E75-899D-4EFE4F9954B0}" type="datetimeFigureOut">
              <a:rPr lang="id-ID" smtClean="0"/>
              <a:pPr/>
              <a:t>01/09/2025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d" smtClean="0"/>
              <a:pPr marL="0" lvl="0" indent="0" algn="r" rtl="0">
                <a:spcBef>
                  <a:spcPts val="0"/>
                </a:spcBef>
                <a:spcAft>
                  <a:spcPts val="0"/>
                </a:spcAft>
                <a:buNone/>
              </a:pPr>
              <a:t>‹#›</a:t>
            </a:fld>
            <a:endParaRPr lang="id"/>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DCC4FBD7-5358-4E75-899D-4EFE4F9954B0}" type="datetimeFigureOut">
              <a:rPr lang="id-ID" smtClean="0"/>
              <a:pPr/>
              <a:t>01/09/2025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d" smtClean="0"/>
              <a:pPr marL="0" lvl="0" indent="0" algn="r" rtl="0">
                <a:spcBef>
                  <a:spcPts val="0"/>
                </a:spcBef>
                <a:spcAft>
                  <a:spcPts val="0"/>
                </a:spcAft>
                <a:buNone/>
              </a:pPr>
              <a:t>‹#›</a:t>
            </a:fld>
            <a:endParaRPr lang="id"/>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DCC4FBD7-5358-4E75-899D-4EFE4F9954B0}" type="datetimeFigureOut">
              <a:rPr lang="id-ID" smtClean="0"/>
              <a:pPr/>
              <a:t>01/09/2025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d" smtClean="0"/>
              <a:pPr marL="0" lvl="0" indent="0" algn="r" rtl="0">
                <a:spcBef>
                  <a:spcPts val="0"/>
                </a:spcBef>
                <a:spcAft>
                  <a:spcPts val="0"/>
                </a:spcAft>
                <a:buNone/>
              </a:pPr>
              <a:t>‹#›</a:t>
            </a:fld>
            <a:endParaRPr lang="id"/>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1"/>
        </a:solidFill>
        <a:effectLst/>
      </p:bgPr>
    </p:bg>
    <p:spTree>
      <p:nvGrpSpPr>
        <p:cNvPr id="1" name="Shape 17"/>
        <p:cNvGrpSpPr/>
        <p:nvPr/>
      </p:nvGrpSpPr>
      <p:grpSpPr>
        <a:xfrm>
          <a:off x="0" y="0"/>
          <a:ext cx="0" cy="0"/>
          <a:chOff x="0" y="0"/>
          <a:chExt cx="0" cy="0"/>
        </a:xfrm>
      </p:grpSpPr>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DCC4FBD7-5358-4E75-899D-4EFE4F9954B0}" type="datetimeFigureOut">
              <a:rPr lang="id-ID" smtClean="0"/>
              <a:pPr/>
              <a:t>01/09/2025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d" smtClean="0"/>
              <a:pPr marL="0" lvl="0" indent="0" algn="r" rtl="0">
                <a:spcBef>
                  <a:spcPts val="0"/>
                </a:spcBef>
                <a:spcAft>
                  <a:spcPts val="0"/>
                </a:spcAft>
                <a:buNone/>
              </a:pPr>
              <a:t>‹#›</a:t>
            </a:fld>
            <a:endParaRPr lang="id"/>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id-ID"/>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C4FBD7-5358-4E75-899D-4EFE4F9954B0}" type="datetimeFigureOut">
              <a:rPr lang="id-ID" smtClean="0"/>
              <a:pPr/>
              <a:t>01/09/2025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d" smtClean="0"/>
              <a:pPr marL="0" lvl="0" indent="0" algn="r" rtl="0">
                <a:spcBef>
                  <a:spcPts val="0"/>
                </a:spcBef>
                <a:spcAft>
                  <a:spcPts val="0"/>
                </a:spcAft>
                <a:buNone/>
              </a:pPr>
              <a:t>‹#›</a:t>
            </a:fld>
            <a:endParaRPr lang="id"/>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457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4648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Date Placeholder 4"/>
          <p:cNvSpPr>
            <a:spLocks noGrp="1"/>
          </p:cNvSpPr>
          <p:nvPr>
            <p:ph type="dt" sz="half" idx="10"/>
          </p:nvPr>
        </p:nvSpPr>
        <p:spPr/>
        <p:txBody>
          <a:bodyPr/>
          <a:lstStyle/>
          <a:p>
            <a:fld id="{DCC4FBD7-5358-4E75-899D-4EFE4F9954B0}" type="datetimeFigureOut">
              <a:rPr lang="id-ID" smtClean="0"/>
              <a:pPr/>
              <a:t>01/09/2025</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d" smtClean="0"/>
              <a:pPr marL="0" lvl="0" indent="0" algn="r" rtl="0">
                <a:spcBef>
                  <a:spcPts val="0"/>
                </a:spcBef>
                <a:spcAft>
                  <a:spcPts val="0"/>
                </a:spcAft>
                <a:buNone/>
              </a:pPr>
              <a:t>‹#›</a:t>
            </a:fld>
            <a:endParaRPr lang="id"/>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7" name="Date Placeholder 6"/>
          <p:cNvSpPr>
            <a:spLocks noGrp="1"/>
          </p:cNvSpPr>
          <p:nvPr>
            <p:ph type="dt" sz="half" idx="10"/>
          </p:nvPr>
        </p:nvSpPr>
        <p:spPr/>
        <p:txBody>
          <a:bodyPr/>
          <a:lstStyle/>
          <a:p>
            <a:fld id="{DCC4FBD7-5358-4E75-899D-4EFE4F9954B0}" type="datetimeFigureOut">
              <a:rPr lang="id-ID" smtClean="0"/>
              <a:pPr/>
              <a:t>01/09/2025</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d" smtClean="0"/>
              <a:pPr marL="0" lvl="0" indent="0" algn="r" rtl="0">
                <a:spcBef>
                  <a:spcPts val="0"/>
                </a:spcBef>
                <a:spcAft>
                  <a:spcPts val="0"/>
                </a:spcAft>
                <a:buNone/>
              </a:pPr>
              <a:t>‹#›</a:t>
            </a:fld>
            <a:endParaRPr lang="id"/>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Date Placeholder 2"/>
          <p:cNvSpPr>
            <a:spLocks noGrp="1"/>
          </p:cNvSpPr>
          <p:nvPr>
            <p:ph type="dt" sz="half" idx="10"/>
          </p:nvPr>
        </p:nvSpPr>
        <p:spPr/>
        <p:txBody>
          <a:bodyPr/>
          <a:lstStyle/>
          <a:p>
            <a:fld id="{DCC4FBD7-5358-4E75-899D-4EFE4F9954B0}" type="datetimeFigureOut">
              <a:rPr lang="id-ID" smtClean="0"/>
              <a:pPr/>
              <a:t>01/09/2025</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d" smtClean="0"/>
              <a:pPr marL="0" lvl="0" indent="0" algn="r" rtl="0">
                <a:spcBef>
                  <a:spcPts val="0"/>
                </a:spcBef>
                <a:spcAft>
                  <a:spcPts val="0"/>
                </a:spcAft>
                <a:buNone/>
              </a:pPr>
              <a:t>‹#›</a:t>
            </a:fld>
            <a:endParaRPr lang="id"/>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C4FBD7-5358-4E75-899D-4EFE4F9954B0}" type="datetimeFigureOut">
              <a:rPr lang="id-ID" smtClean="0"/>
              <a:pPr/>
              <a:t>01/09/2025</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d" smtClean="0"/>
              <a:pPr marL="0" lvl="0" indent="0" algn="r" rtl="0">
                <a:spcBef>
                  <a:spcPts val="0"/>
                </a:spcBef>
                <a:spcAft>
                  <a:spcPts val="0"/>
                </a:spcAft>
                <a:buNone/>
              </a:pPr>
              <a:t>‹#›</a:t>
            </a:fld>
            <a:endParaRPr lang="i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9" y="204787"/>
            <a:ext cx="3008313" cy="871538"/>
          </a:xfrm>
        </p:spPr>
        <p:txBody>
          <a:bodyPr anchor="b"/>
          <a:lstStyle>
            <a:lvl1pPr algn="l">
              <a:defRPr sz="2000" b="1"/>
            </a:lvl1pPr>
          </a:lstStyle>
          <a:p>
            <a:r>
              <a:rPr lang="en-US" smtClean="0"/>
              <a:t>Click to edit Master title style</a:t>
            </a:r>
            <a:endParaRPr lang="id-ID"/>
          </a:p>
        </p:txBody>
      </p:sp>
      <p:sp>
        <p:nvSpPr>
          <p:cNvPr id="3" name="Content Placeholder 2"/>
          <p:cNvSpPr>
            <a:spLocks noGrp="1"/>
          </p:cNvSpPr>
          <p:nvPr>
            <p:ph idx="1"/>
          </p:nvPr>
        </p:nvSpPr>
        <p:spPr>
          <a:xfrm>
            <a:off x="3575050" y="204792"/>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45720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C4FBD7-5358-4E75-899D-4EFE4F9954B0}" type="datetimeFigureOut">
              <a:rPr lang="id-ID" smtClean="0"/>
              <a:pPr/>
              <a:t>01/09/2025</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d" smtClean="0"/>
              <a:pPr marL="0" lvl="0" indent="0" algn="r" rtl="0">
                <a:spcBef>
                  <a:spcPts val="0"/>
                </a:spcBef>
                <a:spcAft>
                  <a:spcPts val="0"/>
                </a:spcAft>
                <a:buNone/>
              </a:pPr>
              <a:t>‹#›</a:t>
            </a:fld>
            <a:endParaRPr lang="id"/>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id-ID"/>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1792288" y="4025507"/>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C4FBD7-5358-4E75-899D-4EFE4F9954B0}" type="datetimeFigureOut">
              <a:rPr lang="id-ID" smtClean="0"/>
              <a:pPr/>
              <a:t>01/09/2025</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d" smtClean="0"/>
              <a:pPr marL="0" lvl="0" indent="0" algn="r" rtl="0">
                <a:spcBef>
                  <a:spcPts val="0"/>
                </a:spcBef>
                <a:spcAft>
                  <a:spcPts val="0"/>
                </a:spcAft>
                <a:buNone/>
              </a:pPr>
              <a:t>‹#›</a:t>
            </a:fld>
            <a:endParaRPr lang="id"/>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CC4FBD7-5358-4E75-899D-4EFE4F9954B0}" type="datetimeFigureOut">
              <a:rPr lang="id-ID" smtClean="0"/>
              <a:pPr/>
              <a:t>01/09/2025</a:t>
            </a:fld>
            <a:endParaRPr lang="id-ID"/>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id" smtClean="0"/>
              <a:pPr marL="0" lvl="0" indent="0" algn="r" rtl="0">
                <a:spcBef>
                  <a:spcPts val="0"/>
                </a:spcBef>
                <a:spcAft>
                  <a:spcPts val="0"/>
                </a:spcAft>
                <a:buNone/>
              </a:pPr>
              <a:t>‹#›</a:t>
            </a:fld>
            <a:endParaRPr lang="id"/>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hyperlink" Target="https://www.jetbrains.com/phpstorm/" TargetMode="External"/><Relationship Id="rId5" Type="http://schemas.openxmlformats.org/officeDocument/2006/relationships/hyperlink" Target="https://atom.io/" TargetMode="External"/><Relationship Id="rId4" Type="http://schemas.openxmlformats.org/officeDocument/2006/relationships/hyperlink" Target="https://www.sublimetext.com/" TargetMode="Externa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5.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4.xml"/><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5.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7.xml"/><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0.xml"/><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3.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6.xml"/><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7.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9.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2.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hyperlink" Target="https://www.php.net/manual/en/ref.strings.php" TargetMode="External"/><Relationship Id="rId2" Type="http://schemas.openxmlformats.org/officeDocument/2006/relationships/notesSlide" Target="../notesSlides/notesSlide184.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hyperlink" Target="https://www.php.net/manual/en/ref.array.php" TargetMode="External"/><Relationship Id="rId2" Type="http://schemas.openxmlformats.org/officeDocument/2006/relationships/notesSlide" Target="../notesSlides/notesSlide188.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0.xml"/><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hyperlink" Target="https://www.php.net/manual/en/ref.var.php" TargetMode="External"/><Relationship Id="rId2" Type="http://schemas.openxmlformats.org/officeDocument/2006/relationships/notesSlide" Target="../notesSlides/notesSlide192.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4.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7.xml"/><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8.xm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0.xml"/><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2.xm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3.xml"/><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7.xml"/><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1.xml"/><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3.xml"/><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5.xml"/><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21.xml"/><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php/php-src"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d-ID" dirty="0" smtClean="0"/>
              <a:t>Belajar </a:t>
            </a:r>
            <a:r>
              <a:rPr lang="id" dirty="0" smtClean="0"/>
              <a:t>PHP </a:t>
            </a:r>
            <a:r>
              <a:rPr lang="id" dirty="0"/>
              <a:t>Dasar</a:t>
            </a:r>
            <a:endParaRPr/>
          </a:p>
        </p:txBody>
      </p:sp>
      <p:sp>
        <p:nvSpPr>
          <p:cNvPr id="87" name="Google Shape;87;p13"/>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smtClean="0"/>
              <a:t>Muhammad Lutfi Badila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Setting PATH</a:t>
            </a:r>
            <a:endParaRPr/>
          </a:p>
        </p:txBody>
      </p:sp>
      <p:sp>
        <p:nvSpPr>
          <p:cNvPr id="171" name="Google Shape;171;p2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Setelah menginstall PHP, kita perlu mengatur PATH sistem operasi yang kita gunakan</a:t>
            </a:r>
            <a:endParaRPr sz="1600"/>
          </a:p>
          <a:p>
            <a:pPr marL="457200" lvl="0" indent="-311150" algn="l" rtl="0">
              <a:spcBef>
                <a:spcPts val="0"/>
              </a:spcBef>
              <a:spcAft>
                <a:spcPts val="0"/>
              </a:spcAft>
              <a:buSzPts val="1300"/>
              <a:buChar char="●"/>
            </a:pPr>
            <a:r>
              <a:rPr lang="id" sz="1600" dirty="0"/>
              <a:t>Tiap sistem operasi berbeda-beda cara setting PATH nya</a:t>
            </a:r>
            <a:endParaRPr sz="1600"/>
          </a:p>
          <a:p>
            <a:pPr marL="457200" lvl="0" indent="-311150" algn="l" rtl="0">
              <a:spcBef>
                <a:spcPts val="0"/>
              </a:spcBef>
              <a:spcAft>
                <a:spcPts val="0"/>
              </a:spcAft>
              <a:buSzPts val="1300"/>
              <a:buChar char="●"/>
            </a:pPr>
            <a:r>
              <a:rPr lang="id" sz="1600" dirty="0"/>
              <a:t>Inti dari setting PATH adalah, agar kita bisa mengakses PHP dari command prompt / terminal</a:t>
            </a:r>
            <a:endParaRPr sz="16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If Statement Dengan Colon</a:t>
            </a:r>
            <a:endParaRPr/>
          </a:p>
        </p:txBody>
      </p:sp>
      <p:pic>
        <p:nvPicPr>
          <p:cNvPr id="779" name="Google Shape;779;p130"/>
          <p:cNvPicPr preferRelativeResize="0"/>
          <p:nvPr/>
        </p:nvPicPr>
        <p:blipFill>
          <a:blip r:embed="rId3">
            <a:alphaModFix/>
          </a:blip>
          <a:stretch>
            <a:fillRect/>
          </a:stretch>
        </p:blipFill>
        <p:spPr>
          <a:xfrm>
            <a:off x="152400" y="2006250"/>
            <a:ext cx="6582559" cy="29848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Switch Statement</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1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Switch Statement</a:t>
            </a:r>
            <a:endParaRPr/>
          </a:p>
        </p:txBody>
      </p:sp>
      <p:sp>
        <p:nvSpPr>
          <p:cNvPr id="790" name="Google Shape;790;p13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Kadang kita hanya butuh menggunakan kondisi sederhana di if statement, seperti hanya menggunakan perbandingan ==</a:t>
            </a:r>
            <a:endParaRPr sz="1600"/>
          </a:p>
          <a:p>
            <a:pPr marL="457200" lvl="0" indent="-311150" algn="l" rtl="0">
              <a:spcBef>
                <a:spcPts val="0"/>
              </a:spcBef>
              <a:spcAft>
                <a:spcPts val="0"/>
              </a:spcAft>
              <a:buSzPts val="1300"/>
              <a:buChar char="●"/>
            </a:pPr>
            <a:r>
              <a:rPr lang="id" sz="1600" dirty="0"/>
              <a:t>Switch adalah statement percabangan yang sama dengan if, namun  lebih sederhana cara pembuatannya</a:t>
            </a:r>
            <a:endParaRPr sz="1600"/>
          </a:p>
          <a:p>
            <a:pPr marL="457200" lvl="0" indent="-311150" algn="l" rtl="0">
              <a:spcBef>
                <a:spcPts val="0"/>
              </a:spcBef>
              <a:spcAft>
                <a:spcPts val="0"/>
              </a:spcAft>
              <a:buSzPts val="1300"/>
              <a:buChar char="●"/>
            </a:pPr>
            <a:r>
              <a:rPr lang="id" sz="1600" dirty="0"/>
              <a:t>Kondisi di switch statement hanya untuk perbandingan ==</a:t>
            </a:r>
            <a:endParaRPr sz="1600"/>
          </a:p>
          <a:p>
            <a:pPr marL="0" lvl="0" indent="0" algn="l" rtl="0">
              <a:spcBef>
                <a:spcPts val="1600"/>
              </a:spcBef>
              <a:spcAft>
                <a:spcPts val="1600"/>
              </a:spcAft>
              <a:buNone/>
            </a:pPr>
            <a:endParaRPr sz="16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Switch Statement</a:t>
            </a:r>
            <a:endParaRPr/>
          </a:p>
        </p:txBody>
      </p:sp>
      <p:pic>
        <p:nvPicPr>
          <p:cNvPr id="796" name="Google Shape;796;p133"/>
          <p:cNvPicPr preferRelativeResize="0"/>
          <p:nvPr/>
        </p:nvPicPr>
        <p:blipFill>
          <a:blip r:embed="rId3">
            <a:alphaModFix/>
          </a:blip>
          <a:stretch>
            <a:fillRect/>
          </a:stretch>
        </p:blipFill>
        <p:spPr>
          <a:xfrm>
            <a:off x="152400" y="2006250"/>
            <a:ext cx="6437737" cy="298484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Syntax Alternatif</a:t>
            </a:r>
            <a:endParaRPr/>
          </a:p>
        </p:txBody>
      </p:sp>
      <p:sp>
        <p:nvSpPr>
          <p:cNvPr id="802" name="Google Shape;802;p13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Sama seperti if statement, switch statement juga bisa tanpa menggunakan {} (kurung kurawal)</a:t>
            </a:r>
            <a:endParaRPr sz="1600"/>
          </a:p>
          <a:p>
            <a:pPr marL="457200" lvl="0" indent="-311150" algn="l" rtl="0">
              <a:spcBef>
                <a:spcPts val="0"/>
              </a:spcBef>
              <a:spcAft>
                <a:spcPts val="0"/>
              </a:spcAft>
              <a:buSzPts val="1300"/>
              <a:buChar char="●"/>
            </a:pPr>
            <a:r>
              <a:rPr lang="id" sz="1600" dirty="0"/>
              <a:t>Namun diakhir switch statement, kita harus menambahkan kata kunci endswitch</a:t>
            </a:r>
            <a:endParaRPr sz="16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1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Switch Statement Syntax Alternatif</a:t>
            </a:r>
            <a:endParaRPr/>
          </a:p>
        </p:txBody>
      </p:sp>
      <p:pic>
        <p:nvPicPr>
          <p:cNvPr id="808" name="Google Shape;808;p135"/>
          <p:cNvPicPr preferRelativeResize="0"/>
          <p:nvPr/>
        </p:nvPicPr>
        <p:blipFill>
          <a:blip r:embed="rId3">
            <a:alphaModFix/>
          </a:blip>
          <a:stretch>
            <a:fillRect/>
          </a:stretch>
        </p:blipFill>
        <p:spPr>
          <a:xfrm>
            <a:off x="152400" y="2006250"/>
            <a:ext cx="6314453" cy="298484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Ternary Operator</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Ternary Operator</a:t>
            </a:r>
            <a:endParaRPr/>
          </a:p>
        </p:txBody>
      </p:sp>
      <p:sp>
        <p:nvSpPr>
          <p:cNvPr id="819" name="Google Shape;819;p13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Kadang ada kasus kita butuh melakukan pengecekan kondisi menggunakan if statement, lalu jika benar kita ingin memberi nilai terhadap variable dengan nilai X dan jika salah dengan nilai Y</a:t>
            </a:r>
            <a:endParaRPr sz="1600"/>
          </a:p>
          <a:p>
            <a:pPr marL="457200" lvl="0" indent="-311150" algn="l" rtl="0">
              <a:spcBef>
                <a:spcPts val="0"/>
              </a:spcBef>
              <a:spcAft>
                <a:spcPts val="0"/>
              </a:spcAft>
              <a:buSzPts val="1300"/>
              <a:buChar char="●"/>
            </a:pPr>
            <a:r>
              <a:rPr lang="id" sz="1600" dirty="0"/>
              <a:t>Penggunaan if statement pada kasus seperti bisa dipersingkat menggunakan ternary operator</a:t>
            </a:r>
            <a:endParaRPr sz="1600"/>
          </a:p>
          <a:p>
            <a:pPr marL="457200" lvl="0" indent="-311150" algn="l" rtl="0">
              <a:spcBef>
                <a:spcPts val="0"/>
              </a:spcBef>
              <a:spcAft>
                <a:spcPts val="0"/>
              </a:spcAft>
              <a:buSzPts val="1300"/>
              <a:buChar char="●"/>
            </a:pPr>
            <a:r>
              <a:rPr lang="id" sz="1600" dirty="0"/>
              <a:t>Ternary operator menggunakan kata kunci ? dan :</a:t>
            </a:r>
            <a:endParaRPr sz="16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Bukan Ternary Operator</a:t>
            </a:r>
            <a:endParaRPr/>
          </a:p>
        </p:txBody>
      </p:sp>
      <p:pic>
        <p:nvPicPr>
          <p:cNvPr id="825" name="Google Shape;825;p138"/>
          <p:cNvPicPr preferRelativeResize="0"/>
          <p:nvPr/>
        </p:nvPicPr>
        <p:blipFill>
          <a:blip r:embed="rId3">
            <a:alphaModFix/>
          </a:blip>
          <a:stretch>
            <a:fillRect/>
          </a:stretch>
        </p:blipFill>
        <p:spPr>
          <a:xfrm>
            <a:off x="152400" y="2006250"/>
            <a:ext cx="7540672" cy="2984849"/>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Ternary Operator</a:t>
            </a:r>
            <a:endParaRPr/>
          </a:p>
        </p:txBody>
      </p:sp>
      <p:pic>
        <p:nvPicPr>
          <p:cNvPr id="831" name="Google Shape;831;p139"/>
          <p:cNvPicPr preferRelativeResize="0"/>
          <p:nvPr/>
        </p:nvPicPr>
        <p:blipFill>
          <a:blip r:embed="rId3">
            <a:alphaModFix/>
          </a:blip>
          <a:stretch>
            <a:fillRect/>
          </a:stretch>
        </p:blipFill>
        <p:spPr>
          <a:xfrm>
            <a:off x="152400" y="2006250"/>
            <a:ext cx="8839200" cy="152171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Text Editor</a:t>
            </a:r>
            <a:endParaRPr/>
          </a:p>
        </p:txBody>
      </p:sp>
      <p:sp>
        <p:nvSpPr>
          <p:cNvPr id="178" name="Google Shape;178;p2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VisualStudio Code </a:t>
            </a:r>
            <a:r>
              <a:rPr lang="id" sz="1600" u="sng" dirty="0">
                <a:solidFill>
                  <a:schemeClr val="hlink"/>
                </a:solidFill>
                <a:hlinkClick r:id="rId3"/>
              </a:rPr>
              <a:t>https://code.visualstudio.com/</a:t>
            </a:r>
            <a:r>
              <a:rPr lang="id" sz="1600" dirty="0"/>
              <a:t> </a:t>
            </a:r>
            <a:endParaRPr sz="1600"/>
          </a:p>
          <a:p>
            <a:pPr marL="457200" lvl="0" indent="-311150" algn="l" rtl="0">
              <a:spcBef>
                <a:spcPts val="0"/>
              </a:spcBef>
              <a:spcAft>
                <a:spcPts val="0"/>
              </a:spcAft>
              <a:buSzPts val="1300"/>
              <a:buChar char="●"/>
            </a:pPr>
            <a:r>
              <a:rPr lang="id" sz="1600" dirty="0"/>
              <a:t>Sublime Text </a:t>
            </a:r>
            <a:r>
              <a:rPr lang="id" sz="1600" u="sng" dirty="0">
                <a:solidFill>
                  <a:schemeClr val="hlink"/>
                </a:solidFill>
                <a:hlinkClick r:id="rId4"/>
              </a:rPr>
              <a:t>https://www.sublimetext.com/</a:t>
            </a:r>
            <a:r>
              <a:rPr lang="id" sz="1600" dirty="0"/>
              <a:t> </a:t>
            </a:r>
            <a:endParaRPr sz="1600"/>
          </a:p>
          <a:p>
            <a:pPr marL="457200" lvl="0" indent="-311150" algn="l" rtl="0">
              <a:spcBef>
                <a:spcPts val="0"/>
              </a:spcBef>
              <a:spcAft>
                <a:spcPts val="0"/>
              </a:spcAft>
              <a:buSzPts val="1300"/>
              <a:buChar char="●"/>
            </a:pPr>
            <a:r>
              <a:rPr lang="id" sz="1600" dirty="0"/>
              <a:t>Atom </a:t>
            </a:r>
            <a:r>
              <a:rPr lang="id" sz="1600" u="sng" dirty="0">
                <a:solidFill>
                  <a:schemeClr val="hlink"/>
                </a:solidFill>
                <a:hlinkClick r:id="rId5"/>
              </a:rPr>
              <a:t>https://atom.io/</a:t>
            </a:r>
            <a:r>
              <a:rPr lang="id" sz="1600" dirty="0"/>
              <a:t> </a:t>
            </a:r>
            <a:endParaRPr sz="1600"/>
          </a:p>
          <a:p>
            <a:pPr marL="457200" lvl="0" indent="-311150" algn="l" rtl="0">
              <a:spcBef>
                <a:spcPts val="0"/>
              </a:spcBef>
              <a:spcAft>
                <a:spcPts val="0"/>
              </a:spcAft>
              <a:buSzPts val="1300"/>
              <a:buChar char="●"/>
            </a:pPr>
            <a:r>
              <a:rPr lang="id" sz="1600" dirty="0"/>
              <a:t>PHPStorm </a:t>
            </a:r>
            <a:r>
              <a:rPr lang="id" sz="1600" u="sng" dirty="0">
                <a:solidFill>
                  <a:schemeClr val="hlink"/>
                </a:solidFill>
                <a:hlinkClick r:id="rId6"/>
              </a:rPr>
              <a:t>https://www.jetbrains.com/phpstorm/</a:t>
            </a:r>
            <a:r>
              <a:rPr lang="id" sz="1600" dirty="0"/>
              <a:t> </a:t>
            </a:r>
            <a:endParaRPr sz="160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1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Loop</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Loop</a:t>
            </a:r>
            <a:endParaRPr/>
          </a:p>
        </p:txBody>
      </p:sp>
      <p:sp>
        <p:nvSpPr>
          <p:cNvPr id="865" name="Google Shape;865;p14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For adalah salah satu kata kunci yang bisa digunakan untuk melakukan perulangan</a:t>
            </a:r>
            <a:endParaRPr sz="1600"/>
          </a:p>
          <a:p>
            <a:pPr marL="457200" lvl="0" indent="-311150" algn="l" rtl="0">
              <a:spcBef>
                <a:spcPts val="0"/>
              </a:spcBef>
              <a:spcAft>
                <a:spcPts val="0"/>
              </a:spcAft>
              <a:buSzPts val="1300"/>
              <a:buChar char="●"/>
            </a:pPr>
            <a:r>
              <a:rPr lang="id" sz="1600" dirty="0"/>
              <a:t>Blok kode yang terdapat di dalam for akan selalu diulangi selama kondisi for terpenuhi</a:t>
            </a:r>
            <a:endParaRPr sz="16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14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Sintak Perulangan For</a:t>
            </a:r>
            <a:endParaRPr/>
          </a:p>
        </p:txBody>
      </p:sp>
      <p:sp>
        <p:nvSpPr>
          <p:cNvPr id="871" name="Google Shape;871;p14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1600" dirty="0"/>
              <a:t>for(init statement; kondisi; post statement){</a:t>
            </a:r>
            <a:br>
              <a:rPr lang="id" sz="1600" dirty="0"/>
            </a:br>
            <a:r>
              <a:rPr lang="id" sz="1600" dirty="0"/>
              <a:t>   // block perulangan</a:t>
            </a:r>
            <a:br>
              <a:rPr lang="id" sz="1600" dirty="0"/>
            </a:br>
            <a:r>
              <a:rPr lang="id" sz="1600" dirty="0"/>
              <a:t>}</a:t>
            </a:r>
            <a:endParaRPr sz="1600"/>
          </a:p>
          <a:p>
            <a:pPr marL="457200" lvl="0" indent="-311150" algn="l" rtl="0">
              <a:spcBef>
                <a:spcPts val="1600"/>
              </a:spcBef>
              <a:spcAft>
                <a:spcPts val="0"/>
              </a:spcAft>
              <a:buSzPts val="1300"/>
              <a:buChar char="●"/>
            </a:pPr>
            <a:r>
              <a:rPr lang="id" sz="1600" dirty="0"/>
              <a:t>Init statement akan dieksekusi hanya sekali di awal sebelum perulangan</a:t>
            </a:r>
            <a:endParaRPr sz="1600"/>
          </a:p>
          <a:p>
            <a:pPr marL="457200" lvl="0" indent="-311150" algn="l" rtl="0">
              <a:spcBef>
                <a:spcPts val="0"/>
              </a:spcBef>
              <a:spcAft>
                <a:spcPts val="0"/>
              </a:spcAft>
              <a:buSzPts val="1300"/>
              <a:buChar char="●"/>
            </a:pPr>
            <a:r>
              <a:rPr lang="id" sz="1600" dirty="0"/>
              <a:t>Kondisi akan dilakukan pengecekan dalam setiap perulangan, jika true perulangan akan dilakukan, jika false perulangan akan berhenti</a:t>
            </a:r>
            <a:endParaRPr sz="1600"/>
          </a:p>
          <a:p>
            <a:pPr marL="457200" lvl="0" indent="-311150" algn="l" rtl="0">
              <a:spcBef>
                <a:spcPts val="0"/>
              </a:spcBef>
              <a:spcAft>
                <a:spcPts val="0"/>
              </a:spcAft>
              <a:buSzPts val="1300"/>
              <a:buChar char="●"/>
            </a:pPr>
            <a:r>
              <a:rPr lang="id" sz="1600" dirty="0"/>
              <a:t>Post statement akan dieksekusi setiap kali diakhir perulangan</a:t>
            </a:r>
            <a:endParaRPr sz="1600"/>
          </a:p>
          <a:p>
            <a:pPr marL="457200" lvl="0" indent="-311150" algn="l" rtl="0">
              <a:spcBef>
                <a:spcPts val="0"/>
              </a:spcBef>
              <a:spcAft>
                <a:spcPts val="0"/>
              </a:spcAft>
              <a:buSzPts val="1300"/>
              <a:buChar char="●"/>
            </a:pPr>
            <a:r>
              <a:rPr lang="id" sz="1600" dirty="0"/>
              <a:t>Init statement, Kondisi dan Post Statement tidak wajib diisi, jika Kondisi tidak diisi, berarti kondisi selalu bernilai true</a:t>
            </a:r>
            <a:endParaRPr sz="16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4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Tanpa Henti</a:t>
            </a:r>
            <a:endParaRPr/>
          </a:p>
        </p:txBody>
      </p:sp>
      <p:pic>
        <p:nvPicPr>
          <p:cNvPr id="877" name="Google Shape;877;p147"/>
          <p:cNvPicPr preferRelativeResize="0"/>
          <p:nvPr/>
        </p:nvPicPr>
        <p:blipFill>
          <a:blip r:embed="rId3">
            <a:alphaModFix/>
          </a:blip>
          <a:stretch>
            <a:fillRect/>
          </a:stretch>
        </p:blipFill>
        <p:spPr>
          <a:xfrm>
            <a:off x="152400" y="2006250"/>
            <a:ext cx="8839200" cy="1609607"/>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14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Dengan Kondisi</a:t>
            </a:r>
            <a:endParaRPr/>
          </a:p>
        </p:txBody>
      </p:sp>
      <p:pic>
        <p:nvPicPr>
          <p:cNvPr id="883" name="Google Shape;883;p148"/>
          <p:cNvPicPr preferRelativeResize="0"/>
          <p:nvPr/>
        </p:nvPicPr>
        <p:blipFill>
          <a:blip r:embed="rId3">
            <a:alphaModFix/>
          </a:blip>
          <a:stretch>
            <a:fillRect/>
          </a:stretch>
        </p:blipFill>
        <p:spPr>
          <a:xfrm>
            <a:off x="152400" y="2006250"/>
            <a:ext cx="8839202" cy="2391282"/>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Dengan Init Statement</a:t>
            </a:r>
            <a:endParaRPr/>
          </a:p>
        </p:txBody>
      </p:sp>
      <p:pic>
        <p:nvPicPr>
          <p:cNvPr id="889" name="Google Shape;889;p149"/>
          <p:cNvPicPr preferRelativeResize="0"/>
          <p:nvPr/>
        </p:nvPicPr>
        <p:blipFill>
          <a:blip r:embed="rId3">
            <a:alphaModFix/>
          </a:blip>
          <a:stretch>
            <a:fillRect/>
          </a:stretch>
        </p:blipFill>
        <p:spPr>
          <a:xfrm>
            <a:off x="152400" y="2006250"/>
            <a:ext cx="8839201" cy="1862347"/>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5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Dengan Post Statement</a:t>
            </a:r>
            <a:endParaRPr/>
          </a:p>
        </p:txBody>
      </p:sp>
      <p:pic>
        <p:nvPicPr>
          <p:cNvPr id="895" name="Google Shape;895;p150"/>
          <p:cNvPicPr preferRelativeResize="0"/>
          <p:nvPr/>
        </p:nvPicPr>
        <p:blipFill>
          <a:blip r:embed="rId3">
            <a:alphaModFix/>
          </a:blip>
          <a:stretch>
            <a:fillRect/>
          </a:stretch>
        </p:blipFill>
        <p:spPr>
          <a:xfrm>
            <a:off x="152400" y="2006250"/>
            <a:ext cx="8839202" cy="1620047"/>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5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Syntax Alternative For Loop</a:t>
            </a:r>
            <a:endParaRPr/>
          </a:p>
        </p:txBody>
      </p:sp>
      <p:pic>
        <p:nvPicPr>
          <p:cNvPr id="901" name="Google Shape;901;p151"/>
          <p:cNvPicPr preferRelativeResize="0"/>
          <p:nvPr/>
        </p:nvPicPr>
        <p:blipFill>
          <a:blip r:embed="rId3">
            <a:alphaModFix/>
          </a:blip>
          <a:stretch>
            <a:fillRect/>
          </a:stretch>
        </p:blipFill>
        <p:spPr>
          <a:xfrm>
            <a:off x="152400" y="2006250"/>
            <a:ext cx="8839201" cy="1601528"/>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5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While Loop</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5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While Loop</a:t>
            </a:r>
            <a:endParaRPr/>
          </a:p>
        </p:txBody>
      </p:sp>
      <p:sp>
        <p:nvSpPr>
          <p:cNvPr id="912" name="Google Shape;912;p15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While loop adalah versi perulangan yang lebih sederhana dibanding for loop</a:t>
            </a:r>
            <a:endParaRPr sz="1600"/>
          </a:p>
          <a:p>
            <a:pPr marL="457200" lvl="0" indent="-311150" algn="l" rtl="0">
              <a:spcBef>
                <a:spcPts val="0"/>
              </a:spcBef>
              <a:spcAft>
                <a:spcPts val="0"/>
              </a:spcAft>
              <a:buSzPts val="1300"/>
              <a:buChar char="●"/>
            </a:pPr>
            <a:r>
              <a:rPr lang="id" sz="1600" dirty="0"/>
              <a:t>Di while loop, hanya terdapat kondisi perulangan, tanpa ada init statement dan post statement </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Program Hello World</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5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While Loop</a:t>
            </a:r>
            <a:endParaRPr/>
          </a:p>
        </p:txBody>
      </p:sp>
      <p:pic>
        <p:nvPicPr>
          <p:cNvPr id="918" name="Google Shape;918;p154"/>
          <p:cNvPicPr preferRelativeResize="0"/>
          <p:nvPr/>
        </p:nvPicPr>
        <p:blipFill>
          <a:blip r:embed="rId3">
            <a:alphaModFix/>
          </a:blip>
          <a:stretch>
            <a:fillRect/>
          </a:stretch>
        </p:blipFill>
        <p:spPr>
          <a:xfrm>
            <a:off x="152400" y="2006250"/>
            <a:ext cx="8839201" cy="2351168"/>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5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Syntax Alternative While Loop</a:t>
            </a:r>
            <a:endParaRPr/>
          </a:p>
        </p:txBody>
      </p:sp>
      <p:pic>
        <p:nvPicPr>
          <p:cNvPr id="924" name="Google Shape;924;p155"/>
          <p:cNvPicPr preferRelativeResize="0"/>
          <p:nvPr/>
        </p:nvPicPr>
        <p:blipFill>
          <a:blip r:embed="rId3">
            <a:alphaModFix/>
          </a:blip>
          <a:stretch>
            <a:fillRect/>
          </a:stretch>
        </p:blipFill>
        <p:spPr>
          <a:xfrm>
            <a:off x="152400" y="2006250"/>
            <a:ext cx="8839198" cy="233515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5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 While Loop</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15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 While Loop</a:t>
            </a:r>
            <a:endParaRPr/>
          </a:p>
        </p:txBody>
      </p:sp>
      <p:sp>
        <p:nvSpPr>
          <p:cNvPr id="935" name="Google Shape;935;p15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Do While loop adalah perulangan yang mirip dengan while</a:t>
            </a:r>
            <a:endParaRPr sz="1600"/>
          </a:p>
          <a:p>
            <a:pPr marL="457200" lvl="0" indent="-311150" algn="l" rtl="0">
              <a:spcBef>
                <a:spcPts val="0"/>
              </a:spcBef>
              <a:spcAft>
                <a:spcPts val="0"/>
              </a:spcAft>
              <a:buSzPts val="1300"/>
              <a:buChar char="●"/>
            </a:pPr>
            <a:r>
              <a:rPr lang="id" sz="1600" dirty="0"/>
              <a:t>Perbedaannya hanya pada pengecekan kondisi</a:t>
            </a:r>
            <a:endParaRPr sz="1600"/>
          </a:p>
          <a:p>
            <a:pPr marL="457200" lvl="0" indent="-311150" algn="l" rtl="0">
              <a:spcBef>
                <a:spcPts val="0"/>
              </a:spcBef>
              <a:spcAft>
                <a:spcPts val="0"/>
              </a:spcAft>
              <a:buSzPts val="1300"/>
              <a:buChar char="●"/>
            </a:pPr>
            <a:r>
              <a:rPr lang="id" sz="1600" dirty="0"/>
              <a:t>Pengecekan kondisi di while loop dilakukan di awal sebelum perulangan dilakukan, sedangkan di do while loop dilakukan setelah perulangan dilakukan</a:t>
            </a:r>
            <a:endParaRPr sz="1600"/>
          </a:p>
          <a:p>
            <a:pPr marL="457200" lvl="0" indent="-311150" algn="l" rtl="0">
              <a:spcBef>
                <a:spcPts val="0"/>
              </a:spcBef>
              <a:spcAft>
                <a:spcPts val="0"/>
              </a:spcAft>
              <a:buSzPts val="1300"/>
              <a:buChar char="●"/>
            </a:pPr>
            <a:r>
              <a:rPr lang="id" sz="1600" dirty="0"/>
              <a:t>Oleh karena itu dalam do while loop, minimal pasti sekali perulangan dilakukan walaupun kondisi tidak bernilai true</a:t>
            </a:r>
            <a:endParaRPr sz="16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15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Do While Loop</a:t>
            </a:r>
            <a:endParaRPr/>
          </a:p>
        </p:txBody>
      </p:sp>
      <p:pic>
        <p:nvPicPr>
          <p:cNvPr id="941" name="Google Shape;941;p158"/>
          <p:cNvPicPr preferRelativeResize="0"/>
          <p:nvPr/>
        </p:nvPicPr>
        <p:blipFill>
          <a:blip r:embed="rId3">
            <a:alphaModFix/>
          </a:blip>
          <a:stretch>
            <a:fillRect/>
          </a:stretch>
        </p:blipFill>
        <p:spPr>
          <a:xfrm>
            <a:off x="152400" y="2006250"/>
            <a:ext cx="8839202" cy="2275568"/>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1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Break &amp; Continue</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1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Break &amp; Continue</a:t>
            </a:r>
            <a:endParaRPr/>
          </a:p>
        </p:txBody>
      </p:sp>
      <p:sp>
        <p:nvSpPr>
          <p:cNvPr id="952" name="Google Shape;952;p16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Pada switch statement, kita sudah mengenal kata kunci break, yaitu untuk menghentikan case dalam switch</a:t>
            </a:r>
            <a:endParaRPr sz="1600"/>
          </a:p>
          <a:p>
            <a:pPr marL="457200" lvl="0" indent="-311150" algn="l" rtl="0">
              <a:spcBef>
                <a:spcPts val="0"/>
              </a:spcBef>
              <a:spcAft>
                <a:spcPts val="0"/>
              </a:spcAft>
              <a:buSzPts val="1300"/>
              <a:buChar char="●"/>
            </a:pPr>
            <a:r>
              <a:rPr lang="id" sz="1600" dirty="0"/>
              <a:t>Sama dengan pada perulangan, break juga digunakan untuk menghentikan seluruh perulangan.</a:t>
            </a:r>
            <a:endParaRPr sz="1600"/>
          </a:p>
          <a:p>
            <a:pPr marL="457200" lvl="0" indent="-311150" algn="l" rtl="0">
              <a:spcBef>
                <a:spcPts val="0"/>
              </a:spcBef>
              <a:spcAft>
                <a:spcPts val="0"/>
              </a:spcAft>
              <a:buSzPts val="1300"/>
              <a:buChar char="●"/>
            </a:pPr>
            <a:r>
              <a:rPr lang="id" sz="1600" dirty="0"/>
              <a:t>Namun berbeda dengan continue, continue digunakan untuk menghentikan perulangan saat ini, lalu melanjutkan ke perulangan selanjutnya</a:t>
            </a:r>
            <a:endParaRPr sz="160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16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Break</a:t>
            </a:r>
            <a:endParaRPr/>
          </a:p>
        </p:txBody>
      </p:sp>
      <p:pic>
        <p:nvPicPr>
          <p:cNvPr id="958" name="Google Shape;958;p161"/>
          <p:cNvPicPr preferRelativeResize="0"/>
          <p:nvPr/>
        </p:nvPicPr>
        <p:blipFill>
          <a:blip r:embed="rId3">
            <a:alphaModFix/>
          </a:blip>
          <a:stretch>
            <a:fillRect/>
          </a:stretch>
        </p:blipFill>
        <p:spPr>
          <a:xfrm>
            <a:off x="152400" y="2006250"/>
            <a:ext cx="6924852" cy="29848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16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Continue</a:t>
            </a:r>
            <a:endParaRPr/>
          </a:p>
        </p:txBody>
      </p:sp>
      <p:pic>
        <p:nvPicPr>
          <p:cNvPr id="964" name="Google Shape;964;p162"/>
          <p:cNvPicPr preferRelativeResize="0"/>
          <p:nvPr/>
        </p:nvPicPr>
        <p:blipFill>
          <a:blip r:embed="rId3">
            <a:alphaModFix/>
          </a:blip>
          <a:stretch>
            <a:fillRect/>
          </a:stretch>
        </p:blipFill>
        <p:spPr>
          <a:xfrm>
            <a:off x="152400" y="2006250"/>
            <a:ext cx="8839203" cy="2321552"/>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6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Each Loop</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File PHP</a:t>
            </a:r>
            <a:endParaRPr/>
          </a:p>
        </p:txBody>
      </p:sp>
      <p:sp>
        <p:nvSpPr>
          <p:cNvPr id="189" name="Google Shape;189;p3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File kode program PHP diakhiri dengan extention .php</a:t>
            </a:r>
            <a:endParaRPr sz="1600"/>
          </a:p>
          <a:p>
            <a:pPr marL="457200" lvl="0" indent="-311150" algn="l" rtl="0">
              <a:spcBef>
                <a:spcPts val="0"/>
              </a:spcBef>
              <a:spcAft>
                <a:spcPts val="0"/>
              </a:spcAft>
              <a:buSzPts val="1300"/>
              <a:buChar char="●"/>
            </a:pPr>
            <a:r>
              <a:rPr lang="id-ID" sz="1600" dirty="0" smtClean="0"/>
              <a:t>P</a:t>
            </a:r>
            <a:r>
              <a:rPr lang="id" sz="1600" dirty="0" smtClean="0"/>
              <a:t>rogram </a:t>
            </a:r>
            <a:r>
              <a:rPr lang="id" sz="1600" dirty="0"/>
              <a:t>PHP, wajib menambahkan &lt;?php. Dan diakhir kode program php perlu ditambahkan ?&gt; (tapi tidak wajib)</a:t>
            </a:r>
            <a:endParaRPr sz="1600"/>
          </a:p>
          <a:p>
            <a:pPr marL="457200" lvl="0" indent="-311150" algn="l" rtl="0">
              <a:spcBef>
                <a:spcPts val="0"/>
              </a:spcBef>
              <a:spcAft>
                <a:spcPts val="0"/>
              </a:spcAft>
              <a:buSzPts val="1300"/>
              <a:buChar char="●"/>
            </a:pPr>
            <a:r>
              <a:rPr lang="id" sz="1600" dirty="0" smtClean="0"/>
              <a:t>Untuk </a:t>
            </a:r>
            <a:r>
              <a:rPr lang="id" sz="1600" dirty="0"/>
              <a:t>menampilkan tulisan di PHP, kita bisa menggunakan perintah echo</a:t>
            </a:r>
            <a:endParaRPr sz="160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6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Each</a:t>
            </a:r>
            <a:endParaRPr/>
          </a:p>
        </p:txBody>
      </p:sp>
      <p:sp>
        <p:nvSpPr>
          <p:cNvPr id="975" name="Google Shape;975;p16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Kadang kita biasa mengakses data array menggunakann perulangan</a:t>
            </a:r>
            <a:endParaRPr sz="1600"/>
          </a:p>
          <a:p>
            <a:pPr marL="457200" lvl="0" indent="-311150" algn="l" rtl="0">
              <a:spcBef>
                <a:spcPts val="0"/>
              </a:spcBef>
              <a:spcAft>
                <a:spcPts val="0"/>
              </a:spcAft>
              <a:buSzPts val="1300"/>
              <a:buChar char="●"/>
            </a:pPr>
            <a:r>
              <a:rPr lang="id" sz="1600" dirty="0"/>
              <a:t>Mengakses data array menggunakan perulangan sangat bertele-tele, kita harus membuat counter, lalu mengakses array menggunakan counter yang kita buat</a:t>
            </a:r>
            <a:endParaRPr sz="1600"/>
          </a:p>
          <a:p>
            <a:pPr marL="457200" lvl="0" indent="-311150" algn="l" rtl="0">
              <a:spcBef>
                <a:spcPts val="0"/>
              </a:spcBef>
              <a:spcAft>
                <a:spcPts val="0"/>
              </a:spcAft>
              <a:buSzPts val="1300"/>
              <a:buChar char="●"/>
            </a:pPr>
            <a:r>
              <a:rPr lang="id" sz="1600" dirty="0"/>
              <a:t>Namun untungnya, di PHP terdapat perulangan for each, yang bisa digunakan untuk mengakses seluruh data di Array secara otomatis</a:t>
            </a:r>
            <a:endParaRPr sz="160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16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Tanpa For Each</a:t>
            </a:r>
            <a:endParaRPr/>
          </a:p>
        </p:txBody>
      </p:sp>
      <p:pic>
        <p:nvPicPr>
          <p:cNvPr id="981" name="Google Shape;981;p165"/>
          <p:cNvPicPr preferRelativeResize="0"/>
          <p:nvPr/>
        </p:nvPicPr>
        <p:blipFill>
          <a:blip r:embed="rId3">
            <a:alphaModFix/>
          </a:blip>
          <a:stretch>
            <a:fillRect/>
          </a:stretch>
        </p:blipFill>
        <p:spPr>
          <a:xfrm>
            <a:off x="152400" y="2006250"/>
            <a:ext cx="8839199" cy="222493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For Each</a:t>
            </a:r>
            <a:endParaRPr/>
          </a:p>
        </p:txBody>
      </p:sp>
      <p:pic>
        <p:nvPicPr>
          <p:cNvPr id="987" name="Google Shape;987;p166"/>
          <p:cNvPicPr preferRelativeResize="0"/>
          <p:nvPr/>
        </p:nvPicPr>
        <p:blipFill>
          <a:blip r:embed="rId3">
            <a:alphaModFix/>
          </a:blip>
          <a:stretch>
            <a:fillRect/>
          </a:stretch>
        </p:blipFill>
        <p:spPr>
          <a:xfrm>
            <a:off x="152400" y="2006250"/>
            <a:ext cx="8839201" cy="210025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6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For Each dengan Key</a:t>
            </a:r>
            <a:endParaRPr/>
          </a:p>
        </p:txBody>
      </p:sp>
      <p:pic>
        <p:nvPicPr>
          <p:cNvPr id="993" name="Google Shape;993;p167"/>
          <p:cNvPicPr preferRelativeResize="0"/>
          <p:nvPr/>
        </p:nvPicPr>
        <p:blipFill>
          <a:blip r:embed="rId3">
            <a:alphaModFix/>
          </a:blip>
          <a:stretch>
            <a:fillRect/>
          </a:stretch>
        </p:blipFill>
        <p:spPr>
          <a:xfrm>
            <a:off x="152400" y="2006250"/>
            <a:ext cx="7321812" cy="298485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7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7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a:t>
            </a:r>
            <a:endParaRPr/>
          </a:p>
        </p:txBody>
      </p:sp>
      <p:sp>
        <p:nvSpPr>
          <p:cNvPr id="1027" name="Google Shape;1027;p17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Function adalah block kode program yang akan berjalan saat kita panggil</a:t>
            </a:r>
            <a:endParaRPr sz="1600"/>
          </a:p>
          <a:p>
            <a:pPr marL="457200" lvl="0" indent="-311150" algn="l" rtl="0">
              <a:spcBef>
                <a:spcPts val="0"/>
              </a:spcBef>
              <a:spcAft>
                <a:spcPts val="0"/>
              </a:spcAft>
              <a:buSzPts val="1300"/>
              <a:buChar char="●"/>
            </a:pPr>
            <a:r>
              <a:rPr lang="id" sz="1600" dirty="0"/>
              <a:t>Sebelumnya kita sudah menggunakan function isset(), count() dan lain-lain.</a:t>
            </a:r>
            <a:endParaRPr sz="1600"/>
          </a:p>
          <a:p>
            <a:pPr marL="457200" lvl="0" indent="-311150" algn="l" rtl="0">
              <a:spcBef>
                <a:spcPts val="0"/>
              </a:spcBef>
              <a:spcAft>
                <a:spcPts val="0"/>
              </a:spcAft>
              <a:buSzPts val="1300"/>
              <a:buChar char="●"/>
            </a:pPr>
            <a:r>
              <a:rPr lang="id" sz="1600" dirty="0"/>
              <a:t>Untuk membuat function di PHP, kita bisa menggunakan kata kunci function, lalu diikuti dengan nama function, kurung () dan diakhiri dengan block </a:t>
            </a:r>
            <a:endParaRPr sz="1600"/>
          </a:p>
          <a:p>
            <a:pPr marL="457200" lvl="0" indent="-311150" algn="l" rtl="0">
              <a:spcBef>
                <a:spcPts val="0"/>
              </a:spcBef>
              <a:spcAft>
                <a:spcPts val="0"/>
              </a:spcAft>
              <a:buSzPts val="1300"/>
              <a:buChar char="●"/>
            </a:pPr>
            <a:r>
              <a:rPr lang="id" sz="1600" dirty="0"/>
              <a:t>Kita bisa memanggil function dengan menggunakan nama function lalu diikuti dengan kurung ()</a:t>
            </a:r>
            <a:endParaRPr sz="1600"/>
          </a:p>
          <a:p>
            <a:pPr marL="457200" lvl="0" indent="-311150" algn="l" rtl="0">
              <a:spcBef>
                <a:spcPts val="0"/>
              </a:spcBef>
              <a:spcAft>
                <a:spcPts val="0"/>
              </a:spcAft>
              <a:buSzPts val="1300"/>
              <a:buChar char="●"/>
            </a:pPr>
            <a:r>
              <a:rPr lang="id" sz="1600" dirty="0"/>
              <a:t>Di bahasa pemrograman lain, function juga disebut dengan method</a:t>
            </a:r>
            <a:endParaRPr sz="1600"/>
          </a:p>
          <a:p>
            <a:pPr marL="0" lvl="0" indent="0" algn="l" rtl="0">
              <a:spcBef>
                <a:spcPts val="1600"/>
              </a:spcBef>
              <a:spcAft>
                <a:spcPts val="1600"/>
              </a:spcAft>
              <a:buNone/>
            </a:pPr>
            <a:endParaRPr sz="16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17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a:t>
            </a:r>
            <a:endParaRPr/>
          </a:p>
        </p:txBody>
      </p:sp>
      <p:pic>
        <p:nvPicPr>
          <p:cNvPr id="1033" name="Google Shape;1033;p174"/>
          <p:cNvPicPr preferRelativeResize="0"/>
          <p:nvPr/>
        </p:nvPicPr>
        <p:blipFill>
          <a:blip r:embed="rId3">
            <a:alphaModFix/>
          </a:blip>
          <a:stretch>
            <a:fillRect/>
          </a:stretch>
        </p:blipFill>
        <p:spPr>
          <a:xfrm>
            <a:off x="152400" y="2006250"/>
            <a:ext cx="8839197" cy="270045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7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Lokasi Function</a:t>
            </a:r>
            <a:endParaRPr/>
          </a:p>
        </p:txBody>
      </p:sp>
      <p:sp>
        <p:nvSpPr>
          <p:cNvPr id="1039" name="Google Shape;1039;p17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PHP sangat flexible dalam pembuatan function</a:t>
            </a:r>
            <a:endParaRPr sz="1800"/>
          </a:p>
          <a:p>
            <a:pPr marL="457200" lvl="0" indent="-311150" algn="l" rtl="0">
              <a:spcBef>
                <a:spcPts val="0"/>
              </a:spcBef>
              <a:spcAft>
                <a:spcPts val="0"/>
              </a:spcAft>
              <a:buSzPts val="1300"/>
              <a:buChar char="●"/>
            </a:pPr>
            <a:r>
              <a:rPr lang="id" sz="1800" dirty="0"/>
              <a:t>Tidak seperti pada bahasa pemrograman lain yang harus ada aturan lokasi dimana membuat function</a:t>
            </a:r>
            <a:endParaRPr sz="1800"/>
          </a:p>
          <a:p>
            <a:pPr marL="457200" lvl="0" indent="-311150" algn="l" rtl="0">
              <a:spcBef>
                <a:spcPts val="0"/>
              </a:spcBef>
              <a:spcAft>
                <a:spcPts val="0"/>
              </a:spcAft>
              <a:buSzPts val="1300"/>
              <a:buChar char="●"/>
            </a:pPr>
            <a:r>
              <a:rPr lang="id" sz="1800" dirty="0"/>
              <a:t>Di PHP kita bebas membuat function dimanapun, bisa di dalam if statement, di dalam function, dan sebagainya</a:t>
            </a:r>
            <a:endParaRPr sz="1800"/>
          </a:p>
          <a:p>
            <a:pPr marL="457200" lvl="0" indent="-311150" algn="l" rtl="0">
              <a:spcBef>
                <a:spcPts val="0"/>
              </a:spcBef>
              <a:spcAft>
                <a:spcPts val="0"/>
              </a:spcAft>
              <a:buSzPts val="1300"/>
              <a:buChar char="●"/>
            </a:pPr>
            <a:r>
              <a:rPr lang="id" sz="1800" dirty="0"/>
              <a:t>Namun perlu diingat, jika kode function yang belum dieksekusi oleh PHP, maka function tersebut tidak akan bisa digunakan</a:t>
            </a:r>
            <a:endParaRPr sz="180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17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Lokasi Function</a:t>
            </a:r>
            <a:endParaRPr/>
          </a:p>
        </p:txBody>
      </p:sp>
      <p:pic>
        <p:nvPicPr>
          <p:cNvPr id="1045" name="Google Shape;1045;p176"/>
          <p:cNvPicPr preferRelativeResize="0"/>
          <p:nvPr/>
        </p:nvPicPr>
        <p:blipFill>
          <a:blip r:embed="rId3">
            <a:alphaModFix/>
          </a:blip>
          <a:stretch>
            <a:fillRect/>
          </a:stretch>
        </p:blipFill>
        <p:spPr>
          <a:xfrm>
            <a:off x="152400" y="2006250"/>
            <a:ext cx="7084665" cy="2984851"/>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17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Argument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Program Hello World</a:t>
            </a:r>
            <a:endParaRPr/>
          </a:p>
        </p:txBody>
      </p:sp>
      <p:pic>
        <p:nvPicPr>
          <p:cNvPr id="195" name="Google Shape;195;p31"/>
          <p:cNvPicPr preferRelativeResize="0"/>
          <p:nvPr/>
        </p:nvPicPr>
        <p:blipFill>
          <a:blip r:embed="rId3">
            <a:alphaModFix/>
          </a:blip>
          <a:stretch>
            <a:fillRect/>
          </a:stretch>
        </p:blipFill>
        <p:spPr>
          <a:xfrm>
            <a:off x="152400" y="2006250"/>
            <a:ext cx="8496300" cy="28384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7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Argument</a:t>
            </a:r>
            <a:endParaRPr/>
          </a:p>
        </p:txBody>
      </p:sp>
      <p:sp>
        <p:nvSpPr>
          <p:cNvPr id="1056" name="Google Shape;1056;p17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Kita bisa mengirim informasi ke function yang ingin kita panggil</a:t>
            </a:r>
            <a:endParaRPr sz="1600"/>
          </a:p>
          <a:p>
            <a:pPr marL="457200" lvl="0" indent="-311150" algn="l" rtl="0">
              <a:spcBef>
                <a:spcPts val="0"/>
              </a:spcBef>
              <a:spcAft>
                <a:spcPts val="0"/>
              </a:spcAft>
              <a:buSzPts val="1300"/>
              <a:buChar char="●"/>
            </a:pPr>
            <a:r>
              <a:rPr lang="id" sz="1600" dirty="0"/>
              <a:t>Untuk melakukan hal tersebut, kita perlu menambahkan argument atau parameter di function yang sudah kita buat</a:t>
            </a:r>
            <a:endParaRPr sz="1600"/>
          </a:p>
          <a:p>
            <a:pPr marL="457200" lvl="0" indent="-311150" algn="l" rtl="0">
              <a:spcBef>
                <a:spcPts val="0"/>
              </a:spcBef>
              <a:spcAft>
                <a:spcPts val="0"/>
              </a:spcAft>
              <a:buSzPts val="1300"/>
              <a:buChar char="●"/>
            </a:pPr>
            <a:r>
              <a:rPr lang="id" sz="1600" dirty="0"/>
              <a:t>Cara membuat argument sama seperti cara membuat variabel</a:t>
            </a:r>
            <a:endParaRPr sz="1600"/>
          </a:p>
          <a:p>
            <a:pPr marL="457200" lvl="0" indent="-311150" algn="l" rtl="0">
              <a:spcBef>
                <a:spcPts val="0"/>
              </a:spcBef>
              <a:spcAft>
                <a:spcPts val="0"/>
              </a:spcAft>
              <a:buSzPts val="1300"/>
              <a:buChar char="●"/>
            </a:pPr>
            <a:r>
              <a:rPr lang="id" sz="1600" dirty="0"/>
              <a:t>Argument ditempatkan di dalam kurung () di deklarasi function</a:t>
            </a:r>
            <a:endParaRPr sz="1600"/>
          </a:p>
          <a:p>
            <a:pPr marL="457200" lvl="0" indent="-311150" algn="l" rtl="0">
              <a:spcBef>
                <a:spcPts val="0"/>
              </a:spcBef>
              <a:spcAft>
                <a:spcPts val="0"/>
              </a:spcAft>
              <a:buSzPts val="1300"/>
              <a:buChar char="●"/>
            </a:pPr>
            <a:r>
              <a:rPr lang="id" sz="1600" dirty="0"/>
              <a:t>Argument bisa lebih dari satu, jika lebih dari satu, harus dipisah menggunakan tanda koma</a:t>
            </a:r>
            <a:endParaRPr sz="1600"/>
          </a:p>
          <a:p>
            <a:pPr marL="0" lvl="0" indent="0" algn="l" rtl="0">
              <a:spcBef>
                <a:spcPts val="1600"/>
              </a:spcBef>
              <a:spcAft>
                <a:spcPts val="1600"/>
              </a:spcAft>
              <a:buNone/>
            </a:pPr>
            <a:endParaRPr sz="16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17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Argument</a:t>
            </a:r>
            <a:endParaRPr/>
          </a:p>
        </p:txBody>
      </p:sp>
      <p:pic>
        <p:nvPicPr>
          <p:cNvPr id="1062" name="Google Shape;1062;p179"/>
          <p:cNvPicPr preferRelativeResize="0"/>
          <p:nvPr/>
        </p:nvPicPr>
        <p:blipFill>
          <a:blip r:embed="rId3">
            <a:alphaModFix/>
          </a:blip>
          <a:stretch>
            <a:fillRect/>
          </a:stretch>
        </p:blipFill>
        <p:spPr>
          <a:xfrm>
            <a:off x="152400" y="2006250"/>
            <a:ext cx="8839202" cy="265025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8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Default Argument Value</a:t>
            </a:r>
            <a:endParaRPr/>
          </a:p>
        </p:txBody>
      </p:sp>
      <p:sp>
        <p:nvSpPr>
          <p:cNvPr id="1068" name="Google Shape;1068;p18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PHP mendukung default argument value</a:t>
            </a:r>
            <a:endParaRPr sz="1600"/>
          </a:p>
          <a:p>
            <a:pPr marL="457200" lvl="0" indent="-311150" algn="l" rtl="0">
              <a:spcBef>
                <a:spcPts val="0"/>
              </a:spcBef>
              <a:spcAft>
                <a:spcPts val="0"/>
              </a:spcAft>
              <a:buSzPts val="1300"/>
              <a:buChar char="●"/>
            </a:pPr>
            <a:r>
              <a:rPr lang="id" sz="1600" dirty="0"/>
              <a:t>Fitur ini memungkinkan jika ketika kita memanggil function tidak memasukkan parameter, kita bisa menentukan data default nya apa</a:t>
            </a:r>
            <a:endParaRPr sz="160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18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Default Argument Value</a:t>
            </a:r>
            <a:endParaRPr/>
          </a:p>
        </p:txBody>
      </p:sp>
      <p:pic>
        <p:nvPicPr>
          <p:cNvPr id="1074" name="Google Shape;1074;p181"/>
          <p:cNvPicPr preferRelativeResize="0"/>
          <p:nvPr/>
        </p:nvPicPr>
        <p:blipFill>
          <a:blip r:embed="rId3">
            <a:alphaModFix/>
          </a:blip>
          <a:stretch>
            <a:fillRect/>
          </a:stretch>
        </p:blipFill>
        <p:spPr>
          <a:xfrm>
            <a:off x="152400" y="2006250"/>
            <a:ext cx="8839200" cy="2860216"/>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8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Kesalahan Default Argument Value</a:t>
            </a:r>
            <a:endParaRPr/>
          </a:p>
        </p:txBody>
      </p:sp>
      <p:sp>
        <p:nvSpPr>
          <p:cNvPr id="1080" name="Google Shape;1080;p18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Default argument value bisa disimpan argument manapun</a:t>
            </a:r>
            <a:endParaRPr sz="1600"/>
          </a:p>
          <a:p>
            <a:pPr marL="457200" lvl="0" indent="-311150" algn="l" rtl="0">
              <a:spcBef>
                <a:spcPts val="0"/>
              </a:spcBef>
              <a:spcAft>
                <a:spcPts val="0"/>
              </a:spcAft>
              <a:buSzPts val="1300"/>
              <a:buChar char="●"/>
            </a:pPr>
            <a:r>
              <a:rPr lang="id" sz="1600" dirty="0"/>
              <a:t>Namun jika argument lebih dari satu, dan kita menyimpan default argument value di parameter awal, maka itu kurang berguna</a:t>
            </a:r>
            <a:endParaRPr sz="160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8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Kesalahan Default Argument Value</a:t>
            </a:r>
            <a:endParaRPr/>
          </a:p>
        </p:txBody>
      </p:sp>
      <p:pic>
        <p:nvPicPr>
          <p:cNvPr id="1086" name="Google Shape;1086;p183"/>
          <p:cNvPicPr preferRelativeResize="0"/>
          <p:nvPr/>
        </p:nvPicPr>
        <p:blipFill>
          <a:blip r:embed="rId3">
            <a:alphaModFix/>
          </a:blip>
          <a:stretch>
            <a:fillRect/>
          </a:stretch>
        </p:blipFill>
        <p:spPr>
          <a:xfrm>
            <a:off x="152400" y="2006250"/>
            <a:ext cx="8839203" cy="2164418"/>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8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Type Declaration</a:t>
            </a:r>
            <a:endParaRPr/>
          </a:p>
        </p:txBody>
      </p:sp>
      <p:sp>
        <p:nvSpPr>
          <p:cNvPr id="1092" name="Google Shape;1092;p18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Sama seperti variable, argument di PHP bisa kita masukkan data yang dinamis</a:t>
            </a:r>
            <a:endParaRPr sz="1600"/>
          </a:p>
          <a:p>
            <a:pPr marL="457200" lvl="0" indent="-311150" algn="l" rtl="0">
              <a:spcBef>
                <a:spcPts val="0"/>
              </a:spcBef>
              <a:spcAft>
                <a:spcPts val="0"/>
              </a:spcAft>
              <a:buSzPts val="1300"/>
              <a:buChar char="●"/>
            </a:pPr>
            <a:r>
              <a:rPr lang="id" sz="1600" dirty="0"/>
              <a:t>Kadang terlalu dinamis juga menyulitkan jika ternyata kita hanya ingin membuat function yang menggunakan argument dengan tipe data tertentu</a:t>
            </a:r>
            <a:endParaRPr sz="1600"/>
          </a:p>
          <a:p>
            <a:pPr marL="457200" lvl="0" indent="-311150" algn="l" rtl="0">
              <a:spcBef>
                <a:spcPts val="0"/>
              </a:spcBef>
              <a:spcAft>
                <a:spcPts val="0"/>
              </a:spcAft>
              <a:buSzPts val="1300"/>
              <a:buChar char="●"/>
            </a:pPr>
            <a:r>
              <a:rPr lang="id" sz="1600" dirty="0"/>
              <a:t>Untungnya di PHP, kita bisa menambahkan type data di argument, sehingga PHP akan melakukan pengecekan ketika kita mengirim value ke function tersebut</a:t>
            </a:r>
            <a:endParaRPr sz="1600"/>
          </a:p>
          <a:p>
            <a:pPr marL="457200" lvl="0" indent="-311150" algn="l" rtl="0">
              <a:spcBef>
                <a:spcPts val="0"/>
              </a:spcBef>
              <a:spcAft>
                <a:spcPts val="0"/>
              </a:spcAft>
              <a:buSzPts val="1300"/>
              <a:buChar char="●"/>
            </a:pPr>
            <a:r>
              <a:rPr lang="id" sz="1600" dirty="0"/>
              <a:t>Jika tipe data value tidak sesuai, maka akan terjadi error</a:t>
            </a:r>
            <a:endParaRPr sz="1600"/>
          </a:p>
          <a:p>
            <a:pPr marL="457200" lvl="0" indent="-311150" algn="l" rtl="0">
              <a:spcBef>
                <a:spcPts val="0"/>
              </a:spcBef>
              <a:spcAft>
                <a:spcPts val="0"/>
              </a:spcAft>
              <a:buSzPts val="1300"/>
              <a:buChar char="●"/>
            </a:pPr>
            <a:r>
              <a:rPr lang="id" sz="1600" dirty="0"/>
              <a:t>Secara default PHP akan melakukan percobaan konversi tipe data secara otomatis, misal jika kita menggunakan tipe int, tapi kita mengirim string, maka PHP akan otomatis mengkonversi string tersebut menjadi int</a:t>
            </a:r>
            <a:endParaRPr sz="160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8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Valid Types (1)</a:t>
            </a:r>
            <a:endParaRPr/>
          </a:p>
        </p:txBody>
      </p:sp>
      <p:graphicFrame>
        <p:nvGraphicFramePr>
          <p:cNvPr id="1098" name="Google Shape;1098;p185"/>
          <p:cNvGraphicFramePr/>
          <p:nvPr/>
        </p:nvGraphicFramePr>
        <p:xfrm>
          <a:off x="952500" y="1869336"/>
          <a:ext cx="7239000" cy="3230670"/>
        </p:xfrm>
        <a:graphic>
          <a:graphicData uri="http://schemas.openxmlformats.org/drawingml/2006/table">
            <a:tbl>
              <a:tblPr>
                <a:noFill/>
                <a:tableStyleId>{7971E1B7-430A-43E1-886F-335420117264}</a:tableStyleId>
              </a:tblPr>
              <a:tblGrid>
                <a:gridCol w="1836625"/>
                <a:gridCol w="5402375"/>
              </a:tblGrid>
              <a:tr h="381000">
                <a:tc>
                  <a:txBody>
                    <a:bodyPr/>
                    <a:lstStyle/>
                    <a:p>
                      <a:pPr marL="0" lvl="0" indent="0" algn="l" rtl="0">
                        <a:spcBef>
                          <a:spcPts val="0"/>
                        </a:spcBef>
                        <a:spcAft>
                          <a:spcPts val="0"/>
                        </a:spcAft>
                        <a:buNone/>
                      </a:pPr>
                      <a:r>
                        <a:rPr lang="id" sz="1600" dirty="0"/>
                        <a:t>Type</a:t>
                      </a:r>
                      <a:endParaRPr sz="1600"/>
                    </a:p>
                  </a:txBody>
                  <a:tcPr marL="91425" marR="91425" marT="91425" marB="91425">
                    <a:solidFill>
                      <a:srgbClr val="CCCCCC"/>
                    </a:solidFill>
                  </a:tcPr>
                </a:tc>
                <a:tc>
                  <a:txBody>
                    <a:bodyPr/>
                    <a:lstStyle/>
                    <a:p>
                      <a:pPr marL="0" lvl="0" indent="0" algn="l" rtl="0">
                        <a:spcBef>
                          <a:spcPts val="0"/>
                        </a:spcBef>
                        <a:spcAft>
                          <a:spcPts val="0"/>
                        </a:spcAft>
                        <a:buNone/>
                      </a:pPr>
                      <a:r>
                        <a:rPr lang="id" sz="1600"/>
                        <a:t>Keterangan</a:t>
                      </a:r>
                      <a:endParaRPr sz="1600"/>
                    </a:p>
                  </a:txBody>
                  <a:tcPr marL="91425" marR="91425" marT="91425" marB="91425">
                    <a:solidFill>
                      <a:srgbClr val="CCCCCC"/>
                    </a:solidFill>
                  </a:tcPr>
                </a:tc>
              </a:tr>
              <a:tr h="381000">
                <a:tc>
                  <a:txBody>
                    <a:bodyPr/>
                    <a:lstStyle/>
                    <a:p>
                      <a:pPr marL="0" lvl="0" indent="0" algn="l" rtl="0">
                        <a:spcBef>
                          <a:spcPts val="0"/>
                        </a:spcBef>
                        <a:spcAft>
                          <a:spcPts val="0"/>
                        </a:spcAft>
                        <a:buNone/>
                      </a:pPr>
                      <a:r>
                        <a:rPr lang="id" sz="1600"/>
                        <a:t>Class / Interface</a:t>
                      </a:r>
                      <a:endParaRPr sz="1600"/>
                    </a:p>
                  </a:txBody>
                  <a:tcPr marL="91425" marR="91425" marT="91425" marB="91425"/>
                </a:tc>
                <a:tc>
                  <a:txBody>
                    <a:bodyPr/>
                    <a:lstStyle/>
                    <a:p>
                      <a:pPr marL="0" lvl="0" indent="0" algn="l" rtl="0">
                        <a:spcBef>
                          <a:spcPts val="0"/>
                        </a:spcBef>
                        <a:spcAft>
                          <a:spcPts val="0"/>
                        </a:spcAft>
                        <a:buNone/>
                      </a:pPr>
                      <a:r>
                        <a:rPr lang="id" sz="1600"/>
                        <a:t>Parameter harus tipe Class / Interface</a:t>
                      </a:r>
                      <a:endParaRPr sz="1600"/>
                    </a:p>
                  </a:txBody>
                  <a:tcPr marL="91425" marR="91425" marT="91425" marB="91425"/>
                </a:tc>
              </a:tr>
              <a:tr h="381000">
                <a:tc>
                  <a:txBody>
                    <a:bodyPr/>
                    <a:lstStyle/>
                    <a:p>
                      <a:pPr marL="0" lvl="0" indent="0" algn="l" rtl="0">
                        <a:spcBef>
                          <a:spcPts val="0"/>
                        </a:spcBef>
                        <a:spcAft>
                          <a:spcPts val="0"/>
                        </a:spcAft>
                        <a:buNone/>
                      </a:pPr>
                      <a:r>
                        <a:rPr lang="id" sz="1600"/>
                        <a:t>self</a:t>
                      </a:r>
                      <a:endParaRPr sz="1600"/>
                    </a:p>
                  </a:txBody>
                  <a:tcPr marL="91425" marR="91425" marT="91425" marB="91425"/>
                </a:tc>
                <a:tc>
                  <a:txBody>
                    <a:bodyPr/>
                    <a:lstStyle/>
                    <a:p>
                      <a:pPr marL="0" lvl="0" indent="0" algn="l" rtl="0">
                        <a:spcBef>
                          <a:spcPts val="0"/>
                        </a:spcBef>
                        <a:spcAft>
                          <a:spcPts val="0"/>
                        </a:spcAft>
                        <a:buNone/>
                      </a:pPr>
                      <a:r>
                        <a:rPr lang="id" sz="1600" dirty="0"/>
                        <a:t>Parameter harus sama dengan Class dimana function ini dibuat</a:t>
                      </a:r>
                      <a:endParaRPr sz="1600"/>
                    </a:p>
                  </a:txBody>
                  <a:tcPr marL="91425" marR="91425" marT="91425" marB="91425"/>
                </a:tc>
              </a:tr>
              <a:tr h="381000">
                <a:tc>
                  <a:txBody>
                    <a:bodyPr/>
                    <a:lstStyle/>
                    <a:p>
                      <a:pPr marL="0" lvl="0" indent="0" algn="l" rtl="0">
                        <a:spcBef>
                          <a:spcPts val="0"/>
                        </a:spcBef>
                        <a:spcAft>
                          <a:spcPts val="0"/>
                        </a:spcAft>
                        <a:buNone/>
                      </a:pPr>
                      <a:r>
                        <a:rPr lang="id" sz="1600"/>
                        <a:t>array</a:t>
                      </a:r>
                      <a:endParaRPr sz="1600"/>
                    </a:p>
                  </a:txBody>
                  <a:tcPr marL="91425" marR="91425" marT="91425" marB="91425"/>
                </a:tc>
                <a:tc>
                  <a:txBody>
                    <a:bodyPr/>
                    <a:lstStyle/>
                    <a:p>
                      <a:pPr marL="0" lvl="0" indent="0" algn="l" rtl="0">
                        <a:spcBef>
                          <a:spcPts val="0"/>
                        </a:spcBef>
                        <a:spcAft>
                          <a:spcPts val="0"/>
                        </a:spcAft>
                        <a:buNone/>
                      </a:pPr>
                      <a:r>
                        <a:rPr lang="id" sz="1600"/>
                        <a:t>Parameter harus array</a:t>
                      </a:r>
                      <a:endParaRPr sz="1600"/>
                    </a:p>
                  </a:txBody>
                  <a:tcPr marL="91425" marR="91425" marT="91425" marB="91425"/>
                </a:tc>
              </a:tr>
              <a:tr h="381000">
                <a:tc>
                  <a:txBody>
                    <a:bodyPr/>
                    <a:lstStyle/>
                    <a:p>
                      <a:pPr marL="0" lvl="0" indent="0" algn="l" rtl="0">
                        <a:spcBef>
                          <a:spcPts val="0"/>
                        </a:spcBef>
                        <a:spcAft>
                          <a:spcPts val="0"/>
                        </a:spcAft>
                        <a:buNone/>
                      </a:pPr>
                      <a:r>
                        <a:rPr lang="id" sz="1600"/>
                        <a:t>callable</a:t>
                      </a:r>
                      <a:endParaRPr sz="1600"/>
                    </a:p>
                  </a:txBody>
                  <a:tcPr marL="91425" marR="91425" marT="91425" marB="91425"/>
                </a:tc>
                <a:tc>
                  <a:txBody>
                    <a:bodyPr/>
                    <a:lstStyle/>
                    <a:p>
                      <a:pPr marL="0" lvl="0" indent="0" algn="l" rtl="0">
                        <a:spcBef>
                          <a:spcPts val="0"/>
                        </a:spcBef>
                        <a:spcAft>
                          <a:spcPts val="0"/>
                        </a:spcAft>
                        <a:buNone/>
                      </a:pPr>
                      <a:r>
                        <a:rPr lang="id" sz="1600"/>
                        <a:t>Parameter harus callable</a:t>
                      </a:r>
                      <a:endParaRPr sz="1600"/>
                    </a:p>
                  </a:txBody>
                  <a:tcPr marL="91425" marR="91425" marT="91425" marB="91425"/>
                </a:tc>
              </a:tr>
              <a:tr h="381000">
                <a:tc>
                  <a:txBody>
                    <a:bodyPr/>
                    <a:lstStyle/>
                    <a:p>
                      <a:pPr marL="0" lvl="0" indent="0" algn="l" rtl="0">
                        <a:spcBef>
                          <a:spcPts val="0"/>
                        </a:spcBef>
                        <a:spcAft>
                          <a:spcPts val="0"/>
                        </a:spcAft>
                        <a:buNone/>
                      </a:pPr>
                      <a:r>
                        <a:rPr lang="id" sz="1600"/>
                        <a:t>bool</a:t>
                      </a:r>
                      <a:endParaRPr sz="1600"/>
                    </a:p>
                  </a:txBody>
                  <a:tcPr marL="91425" marR="91425" marT="91425" marB="91425"/>
                </a:tc>
                <a:tc>
                  <a:txBody>
                    <a:bodyPr/>
                    <a:lstStyle/>
                    <a:p>
                      <a:pPr marL="0" lvl="0" indent="0" algn="l" rtl="0">
                        <a:spcBef>
                          <a:spcPts val="0"/>
                        </a:spcBef>
                        <a:spcAft>
                          <a:spcPts val="0"/>
                        </a:spcAft>
                        <a:buNone/>
                      </a:pPr>
                      <a:r>
                        <a:rPr lang="id" sz="1600"/>
                        <a:t>Parameter harus boolean </a:t>
                      </a:r>
                      <a:endParaRPr sz="1600"/>
                    </a:p>
                  </a:txBody>
                  <a:tcPr marL="91425" marR="91425" marT="91425" marB="91425"/>
                </a:tc>
              </a:tr>
              <a:tr h="381000">
                <a:tc>
                  <a:txBody>
                    <a:bodyPr/>
                    <a:lstStyle/>
                    <a:p>
                      <a:pPr marL="0" lvl="0" indent="0" algn="l" rtl="0">
                        <a:spcBef>
                          <a:spcPts val="0"/>
                        </a:spcBef>
                        <a:spcAft>
                          <a:spcPts val="0"/>
                        </a:spcAft>
                        <a:buNone/>
                      </a:pPr>
                      <a:r>
                        <a:rPr lang="id" sz="1600"/>
                        <a:t>float</a:t>
                      </a:r>
                      <a:endParaRPr sz="1600"/>
                    </a:p>
                  </a:txBody>
                  <a:tcPr marL="91425" marR="91425" marT="91425" marB="91425"/>
                </a:tc>
                <a:tc>
                  <a:txBody>
                    <a:bodyPr/>
                    <a:lstStyle/>
                    <a:p>
                      <a:pPr marL="0" lvl="0" indent="0" algn="l" rtl="0">
                        <a:spcBef>
                          <a:spcPts val="0"/>
                        </a:spcBef>
                        <a:spcAft>
                          <a:spcPts val="0"/>
                        </a:spcAft>
                        <a:buNone/>
                      </a:pPr>
                      <a:r>
                        <a:rPr lang="id" sz="1600" dirty="0"/>
                        <a:t>Parameter harus floating point</a:t>
                      </a:r>
                      <a:endParaRPr sz="1600"/>
                    </a:p>
                  </a:txBody>
                  <a:tcPr marL="91425" marR="91425" marT="91425" marB="91425"/>
                </a:tc>
              </a:tr>
            </a:tbl>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8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Valid Types (1)</a:t>
            </a:r>
            <a:endParaRPr/>
          </a:p>
        </p:txBody>
      </p:sp>
      <p:graphicFrame>
        <p:nvGraphicFramePr>
          <p:cNvPr id="1104" name="Google Shape;1104;p186"/>
          <p:cNvGraphicFramePr/>
          <p:nvPr/>
        </p:nvGraphicFramePr>
        <p:xfrm>
          <a:off x="952500" y="2056625"/>
          <a:ext cx="7239000" cy="2133450"/>
        </p:xfrm>
        <a:graphic>
          <a:graphicData uri="http://schemas.openxmlformats.org/drawingml/2006/table">
            <a:tbl>
              <a:tblPr>
                <a:noFill/>
                <a:tableStyleId>{7971E1B7-430A-43E1-886F-335420117264}</a:tableStyleId>
              </a:tblPr>
              <a:tblGrid>
                <a:gridCol w="1836625"/>
                <a:gridCol w="5402375"/>
              </a:tblGrid>
              <a:tr h="381000">
                <a:tc>
                  <a:txBody>
                    <a:bodyPr/>
                    <a:lstStyle/>
                    <a:p>
                      <a:pPr marL="0" lvl="0" indent="0" algn="l" rtl="0">
                        <a:spcBef>
                          <a:spcPts val="0"/>
                        </a:spcBef>
                        <a:spcAft>
                          <a:spcPts val="0"/>
                        </a:spcAft>
                        <a:buNone/>
                      </a:pPr>
                      <a:r>
                        <a:rPr lang="id" sz="1600"/>
                        <a:t>Type</a:t>
                      </a:r>
                      <a:endParaRPr sz="1600"/>
                    </a:p>
                  </a:txBody>
                  <a:tcPr marL="91425" marR="91425" marT="91425" marB="91425">
                    <a:solidFill>
                      <a:srgbClr val="CCCCCC"/>
                    </a:solidFill>
                  </a:tcPr>
                </a:tc>
                <a:tc>
                  <a:txBody>
                    <a:bodyPr/>
                    <a:lstStyle/>
                    <a:p>
                      <a:pPr marL="0" lvl="0" indent="0" algn="l" rtl="0">
                        <a:spcBef>
                          <a:spcPts val="0"/>
                        </a:spcBef>
                        <a:spcAft>
                          <a:spcPts val="0"/>
                        </a:spcAft>
                        <a:buNone/>
                      </a:pPr>
                      <a:r>
                        <a:rPr lang="id" sz="1600"/>
                        <a:t>Keterangan</a:t>
                      </a:r>
                      <a:endParaRPr sz="1600"/>
                    </a:p>
                  </a:txBody>
                  <a:tcPr marL="91425" marR="91425" marT="91425" marB="91425">
                    <a:solidFill>
                      <a:srgbClr val="CCCCCC"/>
                    </a:solidFill>
                  </a:tcPr>
                </a:tc>
              </a:tr>
              <a:tr h="381000">
                <a:tc>
                  <a:txBody>
                    <a:bodyPr/>
                    <a:lstStyle/>
                    <a:p>
                      <a:pPr marL="0" lvl="0" indent="0" algn="l" rtl="0">
                        <a:spcBef>
                          <a:spcPts val="0"/>
                        </a:spcBef>
                        <a:spcAft>
                          <a:spcPts val="0"/>
                        </a:spcAft>
                        <a:buNone/>
                      </a:pPr>
                      <a:r>
                        <a:rPr lang="id" sz="1600" dirty="0"/>
                        <a:t>int</a:t>
                      </a:r>
                      <a:endParaRPr sz="1600"/>
                    </a:p>
                  </a:txBody>
                  <a:tcPr marL="91425" marR="91425" marT="91425" marB="91425"/>
                </a:tc>
                <a:tc>
                  <a:txBody>
                    <a:bodyPr/>
                    <a:lstStyle/>
                    <a:p>
                      <a:pPr marL="0" lvl="0" indent="0" algn="l" rtl="0">
                        <a:spcBef>
                          <a:spcPts val="0"/>
                        </a:spcBef>
                        <a:spcAft>
                          <a:spcPts val="0"/>
                        </a:spcAft>
                        <a:buNone/>
                      </a:pPr>
                      <a:r>
                        <a:rPr lang="id" sz="1600"/>
                        <a:t>Parameter harus integer number</a:t>
                      </a:r>
                      <a:endParaRPr sz="1600"/>
                    </a:p>
                  </a:txBody>
                  <a:tcPr marL="91425" marR="91425" marT="91425" marB="91425"/>
                </a:tc>
              </a:tr>
              <a:tr h="381000">
                <a:tc>
                  <a:txBody>
                    <a:bodyPr/>
                    <a:lstStyle/>
                    <a:p>
                      <a:pPr marL="0" lvl="0" indent="0" algn="l" rtl="0">
                        <a:spcBef>
                          <a:spcPts val="0"/>
                        </a:spcBef>
                        <a:spcAft>
                          <a:spcPts val="0"/>
                        </a:spcAft>
                        <a:buNone/>
                      </a:pPr>
                      <a:r>
                        <a:rPr lang="id" sz="1600"/>
                        <a:t>string</a:t>
                      </a:r>
                      <a:endParaRPr sz="1600"/>
                    </a:p>
                  </a:txBody>
                  <a:tcPr marL="91425" marR="91425" marT="91425" marB="91425"/>
                </a:tc>
                <a:tc>
                  <a:txBody>
                    <a:bodyPr/>
                    <a:lstStyle/>
                    <a:p>
                      <a:pPr marL="0" lvl="0" indent="0" algn="l" rtl="0">
                        <a:spcBef>
                          <a:spcPts val="0"/>
                        </a:spcBef>
                        <a:spcAft>
                          <a:spcPts val="0"/>
                        </a:spcAft>
                        <a:buNone/>
                      </a:pPr>
                      <a:r>
                        <a:rPr lang="id" sz="1600"/>
                        <a:t>Parameter harus string</a:t>
                      </a:r>
                      <a:endParaRPr sz="1600"/>
                    </a:p>
                  </a:txBody>
                  <a:tcPr marL="91425" marR="91425" marT="91425" marB="91425"/>
                </a:tc>
              </a:tr>
              <a:tr h="381000">
                <a:tc>
                  <a:txBody>
                    <a:bodyPr/>
                    <a:lstStyle/>
                    <a:p>
                      <a:pPr marL="0" lvl="0" indent="0" algn="l" rtl="0">
                        <a:spcBef>
                          <a:spcPts val="0"/>
                        </a:spcBef>
                        <a:spcAft>
                          <a:spcPts val="0"/>
                        </a:spcAft>
                        <a:buNone/>
                      </a:pPr>
                      <a:r>
                        <a:rPr lang="id" sz="1600" dirty="0" smtClean="0"/>
                        <a:t>iterable</a:t>
                      </a:r>
                      <a:endParaRPr sz="1600"/>
                    </a:p>
                  </a:txBody>
                  <a:tcPr marL="91425" marR="91425" marT="91425" marB="91425"/>
                </a:tc>
                <a:tc>
                  <a:txBody>
                    <a:bodyPr/>
                    <a:lstStyle/>
                    <a:p>
                      <a:pPr marL="0" lvl="0" indent="0" algn="l" rtl="0">
                        <a:spcBef>
                          <a:spcPts val="0"/>
                        </a:spcBef>
                        <a:spcAft>
                          <a:spcPts val="0"/>
                        </a:spcAft>
                        <a:buNone/>
                      </a:pPr>
                      <a:r>
                        <a:rPr lang="id" sz="1600"/>
                        <a:t>Parameter harus array atau tipe Traversable</a:t>
                      </a:r>
                      <a:endParaRPr sz="1600"/>
                    </a:p>
                  </a:txBody>
                  <a:tcPr marL="91425" marR="91425" marT="91425" marB="91425"/>
                </a:tc>
              </a:tr>
              <a:tr h="381000">
                <a:tc>
                  <a:txBody>
                    <a:bodyPr/>
                    <a:lstStyle/>
                    <a:p>
                      <a:pPr marL="0" lvl="0" indent="0" algn="l" rtl="0">
                        <a:spcBef>
                          <a:spcPts val="0"/>
                        </a:spcBef>
                        <a:spcAft>
                          <a:spcPts val="0"/>
                        </a:spcAft>
                        <a:buNone/>
                      </a:pPr>
                      <a:r>
                        <a:rPr lang="id" sz="1600"/>
                        <a:t>object</a:t>
                      </a:r>
                      <a:endParaRPr sz="1600"/>
                    </a:p>
                  </a:txBody>
                  <a:tcPr marL="91425" marR="91425" marT="91425" marB="91425"/>
                </a:tc>
                <a:tc>
                  <a:txBody>
                    <a:bodyPr/>
                    <a:lstStyle/>
                    <a:p>
                      <a:pPr marL="0" lvl="0" indent="0" algn="l" rtl="0">
                        <a:spcBef>
                          <a:spcPts val="0"/>
                        </a:spcBef>
                        <a:spcAft>
                          <a:spcPts val="0"/>
                        </a:spcAft>
                        <a:buNone/>
                      </a:pPr>
                      <a:r>
                        <a:rPr lang="id" sz="1600" dirty="0"/>
                        <a:t>Parameter harus sebuah object</a:t>
                      </a:r>
                      <a:endParaRPr sz="1600"/>
                    </a:p>
                  </a:txBody>
                  <a:tcPr marL="91425" marR="91425" marT="91425" marB="91425"/>
                </a:tc>
              </a:tr>
            </a:tbl>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18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Type Declaration</a:t>
            </a:r>
            <a:endParaRPr/>
          </a:p>
        </p:txBody>
      </p:sp>
      <p:pic>
        <p:nvPicPr>
          <p:cNvPr id="1110" name="Google Shape;1110;p187"/>
          <p:cNvPicPr preferRelativeResize="0"/>
          <p:nvPr/>
        </p:nvPicPr>
        <p:blipFill>
          <a:blip r:embed="rId3">
            <a:alphaModFix/>
          </a:blip>
          <a:stretch>
            <a:fillRect/>
          </a:stretch>
        </p:blipFill>
        <p:spPr>
          <a:xfrm>
            <a:off x="152400" y="2006250"/>
            <a:ext cx="8381459" cy="298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Menjalankan Kode Program</a:t>
            </a:r>
            <a:endParaRPr/>
          </a:p>
        </p:txBody>
      </p:sp>
      <p:sp>
        <p:nvSpPr>
          <p:cNvPr id="201" name="Google Shape;201;p3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sz="1600" dirty="0"/>
              <a:t>php NamaFile.php</a:t>
            </a:r>
            <a:endParaRPr sz="160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18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Variable-length Argument List</a:t>
            </a:r>
            <a:endParaRPr/>
          </a:p>
        </p:txBody>
      </p:sp>
      <p:sp>
        <p:nvSpPr>
          <p:cNvPr id="1116" name="Google Shape;1116;p18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Variable-length argument list merupakan kemampuan dimana kita bisa membuat sebuah parameter yang menerima banyak value</a:t>
            </a:r>
            <a:endParaRPr sz="1600"/>
          </a:p>
          <a:p>
            <a:pPr marL="457200" lvl="0" indent="-311150" algn="l" rtl="0">
              <a:spcBef>
                <a:spcPts val="0"/>
              </a:spcBef>
              <a:spcAft>
                <a:spcPts val="0"/>
              </a:spcAft>
              <a:buSzPts val="1300"/>
              <a:buChar char="●"/>
            </a:pPr>
            <a:r>
              <a:rPr lang="id" sz="1600" dirty="0"/>
              <a:t>Variable-length argument list secara otomatis akan membuat argument tersebut menjadi array, namun kita tidak perlu manual mengirim array ke functionnya</a:t>
            </a:r>
            <a:endParaRPr sz="1600"/>
          </a:p>
          <a:p>
            <a:pPr marL="457200" lvl="0" indent="-311150" algn="l" rtl="0">
              <a:spcBef>
                <a:spcPts val="0"/>
              </a:spcBef>
              <a:spcAft>
                <a:spcPts val="0"/>
              </a:spcAft>
              <a:buSzPts val="1300"/>
              <a:buChar char="●"/>
            </a:pPr>
            <a:r>
              <a:rPr lang="id" sz="1600" dirty="0"/>
              <a:t>Variable-length argument list hanya bisa dilakukan di argument posisi terakhir</a:t>
            </a:r>
            <a:endParaRPr sz="1600"/>
          </a:p>
          <a:p>
            <a:pPr marL="457200" lvl="0" indent="-311150" algn="l" rtl="0">
              <a:spcBef>
                <a:spcPts val="0"/>
              </a:spcBef>
              <a:spcAft>
                <a:spcPts val="0"/>
              </a:spcAft>
              <a:buSzPts val="1300"/>
              <a:buChar char="●"/>
            </a:pPr>
            <a:r>
              <a:rPr lang="id" sz="1600" dirty="0"/>
              <a:t>Untuk membuat variable-length argument list, kita bisa menggunakan tanda … (titik tiga kali) sebelum nama argument</a:t>
            </a:r>
            <a:endParaRPr sz="160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18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Variable-length Argument List</a:t>
            </a:r>
            <a:endParaRPr/>
          </a:p>
        </p:txBody>
      </p:sp>
      <p:pic>
        <p:nvPicPr>
          <p:cNvPr id="1122" name="Google Shape;1122;p189"/>
          <p:cNvPicPr preferRelativeResize="0"/>
          <p:nvPr/>
        </p:nvPicPr>
        <p:blipFill>
          <a:blip r:embed="rId3">
            <a:alphaModFix/>
          </a:blip>
          <a:stretch>
            <a:fillRect/>
          </a:stretch>
        </p:blipFill>
        <p:spPr>
          <a:xfrm>
            <a:off x="152400" y="2006250"/>
            <a:ext cx="7533716" cy="298485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19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Return Value</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19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Return Value</a:t>
            </a:r>
            <a:endParaRPr/>
          </a:p>
        </p:txBody>
      </p:sp>
      <p:sp>
        <p:nvSpPr>
          <p:cNvPr id="1133" name="Google Shape;1133;p191"/>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Secara default, function itu tidak menghasilkan value apapun, namun jika kita ingin, kita bisa membuat sebuah function mengembalikan nilai</a:t>
            </a:r>
            <a:endParaRPr sz="1600"/>
          </a:p>
          <a:p>
            <a:pPr marL="457200" lvl="0" indent="-311150" algn="l" rtl="0">
              <a:spcBef>
                <a:spcPts val="0"/>
              </a:spcBef>
              <a:spcAft>
                <a:spcPts val="0"/>
              </a:spcAft>
              <a:buSzPts val="1300"/>
              <a:buChar char="●"/>
            </a:pPr>
            <a:r>
              <a:rPr lang="id" sz="1600" dirty="0"/>
              <a:t>Dan di dalam block function, untuk menghasilkan nilai tersebut, kita harus menggunakan kata kunci return, lalu diikuti dengan data yang ingin dihasilkan</a:t>
            </a:r>
            <a:endParaRPr sz="1600"/>
          </a:p>
          <a:p>
            <a:pPr marL="457200" lvl="0" indent="-311150" algn="l" rtl="0">
              <a:spcBef>
                <a:spcPts val="0"/>
              </a:spcBef>
              <a:spcAft>
                <a:spcPts val="0"/>
              </a:spcAft>
              <a:buSzPts val="1300"/>
              <a:buChar char="●"/>
            </a:pPr>
            <a:r>
              <a:rPr lang="id" sz="1600" dirty="0"/>
              <a:t>Kita hanya bisa menghasilkan 1 data di sebuah function, tidak bisa lebih dari satu</a:t>
            </a:r>
            <a:endParaRPr sz="1600"/>
          </a:p>
          <a:p>
            <a:pPr marL="0" lvl="0" indent="0" algn="l" rtl="0">
              <a:spcBef>
                <a:spcPts val="1600"/>
              </a:spcBef>
              <a:spcAft>
                <a:spcPts val="1600"/>
              </a:spcAft>
              <a:buNone/>
            </a:pPr>
            <a:endParaRPr sz="160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9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Return Value (1)</a:t>
            </a:r>
            <a:endParaRPr/>
          </a:p>
        </p:txBody>
      </p:sp>
      <p:pic>
        <p:nvPicPr>
          <p:cNvPr id="1139" name="Google Shape;1139;p192"/>
          <p:cNvPicPr preferRelativeResize="0"/>
          <p:nvPr/>
        </p:nvPicPr>
        <p:blipFill>
          <a:blip r:embed="rId3">
            <a:alphaModFix/>
          </a:blip>
          <a:stretch>
            <a:fillRect/>
          </a:stretch>
        </p:blipFill>
        <p:spPr>
          <a:xfrm>
            <a:off x="152400" y="2006250"/>
            <a:ext cx="7444428" cy="298485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9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Return Value (2)</a:t>
            </a:r>
            <a:endParaRPr/>
          </a:p>
        </p:txBody>
      </p:sp>
      <p:pic>
        <p:nvPicPr>
          <p:cNvPr id="1145" name="Google Shape;1145;p193"/>
          <p:cNvPicPr preferRelativeResize="0"/>
          <p:nvPr/>
        </p:nvPicPr>
        <p:blipFill>
          <a:blip r:embed="rId3">
            <a:alphaModFix/>
          </a:blip>
          <a:stretch>
            <a:fillRect/>
          </a:stretch>
        </p:blipFill>
        <p:spPr>
          <a:xfrm>
            <a:off x="152400" y="2006250"/>
            <a:ext cx="4980690" cy="2984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9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Return Type Declarations</a:t>
            </a:r>
            <a:endParaRPr/>
          </a:p>
        </p:txBody>
      </p:sp>
      <p:sp>
        <p:nvSpPr>
          <p:cNvPr id="1151" name="Google Shape;1151;p19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Sama seperti pada argument, pada return value pun kita bisa mendeklarasikan tipe datanya</a:t>
            </a:r>
            <a:endParaRPr sz="1600"/>
          </a:p>
          <a:p>
            <a:pPr marL="457200" lvl="0" indent="-311150" algn="l" rtl="0">
              <a:spcBef>
                <a:spcPts val="0"/>
              </a:spcBef>
              <a:spcAft>
                <a:spcPts val="0"/>
              </a:spcAft>
              <a:buSzPts val="1300"/>
              <a:buChar char="●"/>
            </a:pPr>
            <a:r>
              <a:rPr lang="id" sz="1600" dirty="0"/>
              <a:t>Hal ini selain mempermudah kita ketika membaca tipe data kembalian function, bisa juga digunakan untuk menjaga jangan sampai kita mengembalikan tipe data yang salah di function</a:t>
            </a:r>
            <a:endParaRPr sz="1600"/>
          </a:p>
          <a:p>
            <a:pPr marL="457200" lvl="0" indent="-311150" algn="l" rtl="0">
              <a:spcBef>
                <a:spcPts val="0"/>
              </a:spcBef>
              <a:spcAft>
                <a:spcPts val="0"/>
              </a:spcAft>
              <a:buSzPts val="1300"/>
              <a:buChar char="●"/>
            </a:pPr>
            <a:r>
              <a:rPr lang="id" sz="1600" dirty="0"/>
              <a:t>Untuk mendeklarasikan tipe data kembalian function, setelah kurung () kita bisa tambahkan : diikuti tipe data kembaliannya</a:t>
            </a:r>
            <a:endParaRPr sz="160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19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Return Type Declarations</a:t>
            </a:r>
            <a:endParaRPr/>
          </a:p>
        </p:txBody>
      </p:sp>
      <p:pic>
        <p:nvPicPr>
          <p:cNvPr id="1157" name="Google Shape;1157;p195"/>
          <p:cNvPicPr preferRelativeResize="0"/>
          <p:nvPr/>
        </p:nvPicPr>
        <p:blipFill>
          <a:blip r:embed="rId3">
            <a:alphaModFix/>
          </a:blip>
          <a:stretch>
            <a:fillRect/>
          </a:stretch>
        </p:blipFill>
        <p:spPr>
          <a:xfrm>
            <a:off x="152400" y="2006250"/>
            <a:ext cx="8839199" cy="276810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19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 Function</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19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 Function</a:t>
            </a:r>
            <a:endParaRPr/>
          </a:p>
        </p:txBody>
      </p:sp>
      <p:sp>
        <p:nvSpPr>
          <p:cNvPr id="1168" name="Google Shape;1168;p19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PHP mendukung konsep yang bernama variable function</a:t>
            </a:r>
            <a:endParaRPr sz="1600"/>
          </a:p>
          <a:p>
            <a:pPr marL="457200" lvl="0" indent="-311150" algn="l" rtl="0">
              <a:spcBef>
                <a:spcPts val="0"/>
              </a:spcBef>
              <a:spcAft>
                <a:spcPts val="0"/>
              </a:spcAft>
              <a:buSzPts val="1300"/>
              <a:buChar char="●"/>
            </a:pPr>
            <a:r>
              <a:rPr lang="id" sz="1600" dirty="0"/>
              <a:t>Variable function adalah kemampuan memanggil sebuah function dari value yang terdapat di sebuah variable</a:t>
            </a:r>
            <a:endParaRPr sz="1600"/>
          </a:p>
          <a:p>
            <a:pPr marL="457200" lvl="0" indent="-311150" algn="l" rtl="0">
              <a:spcBef>
                <a:spcPts val="0"/>
              </a:spcBef>
              <a:spcAft>
                <a:spcPts val="0"/>
              </a:spcAft>
              <a:buSzPts val="1300"/>
              <a:buChar char="●"/>
            </a:pPr>
            <a:r>
              <a:rPr lang="id" sz="1600" dirty="0"/>
              <a:t>Untuk menggunakan variable function, kita bisa secara langsung memanggil $namaVariable(), jika ingin menambahkan argument, kita bisa menggunakan $namaVariable(argument)</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Number</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19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Variable Function</a:t>
            </a:r>
            <a:endParaRPr/>
          </a:p>
        </p:txBody>
      </p:sp>
      <p:pic>
        <p:nvPicPr>
          <p:cNvPr id="1174" name="Google Shape;1174;p198"/>
          <p:cNvPicPr preferRelativeResize="0"/>
          <p:nvPr/>
        </p:nvPicPr>
        <p:blipFill>
          <a:blip r:embed="rId3">
            <a:alphaModFix/>
          </a:blip>
          <a:stretch>
            <a:fillRect/>
          </a:stretch>
        </p:blipFill>
        <p:spPr>
          <a:xfrm>
            <a:off x="152400" y="2006250"/>
            <a:ext cx="6170837" cy="2984851"/>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19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Penggunaan Variable Function</a:t>
            </a:r>
            <a:endParaRPr/>
          </a:p>
        </p:txBody>
      </p:sp>
      <p:pic>
        <p:nvPicPr>
          <p:cNvPr id="1180" name="Google Shape;1180;p199"/>
          <p:cNvPicPr preferRelativeResize="0"/>
          <p:nvPr/>
        </p:nvPicPr>
        <p:blipFill>
          <a:blip r:embed="rId3">
            <a:alphaModFix/>
          </a:blip>
          <a:stretch>
            <a:fillRect/>
          </a:stretch>
        </p:blipFill>
        <p:spPr>
          <a:xfrm>
            <a:off x="152400" y="2006250"/>
            <a:ext cx="8839200" cy="2577594"/>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20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Anonymous Function</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20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Anonymous Function</a:t>
            </a:r>
            <a:endParaRPr/>
          </a:p>
        </p:txBody>
      </p:sp>
      <p:sp>
        <p:nvSpPr>
          <p:cNvPr id="1191" name="Google Shape;1191;p201"/>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Anonymous function adalah function tanpa nama, di PHP disebut juga dengan Closure</a:t>
            </a:r>
            <a:endParaRPr sz="1600"/>
          </a:p>
          <a:p>
            <a:pPr marL="457200" lvl="0" indent="-311150" algn="l" rtl="0">
              <a:spcBef>
                <a:spcPts val="0"/>
              </a:spcBef>
              <a:spcAft>
                <a:spcPts val="0"/>
              </a:spcAft>
              <a:buSzPts val="1300"/>
              <a:buChar char="●"/>
            </a:pPr>
            <a:r>
              <a:rPr lang="id" sz="1600" dirty="0"/>
              <a:t>Anonymous function biasanya digunakan sebagai argument atau sebagai value di variable</a:t>
            </a:r>
            <a:endParaRPr sz="1600"/>
          </a:p>
          <a:p>
            <a:pPr marL="457200" lvl="0" indent="-311150" algn="l" rtl="0">
              <a:spcBef>
                <a:spcPts val="0"/>
              </a:spcBef>
              <a:spcAft>
                <a:spcPts val="0"/>
              </a:spcAft>
              <a:buSzPts val="1300"/>
              <a:buChar char="●"/>
            </a:pPr>
            <a:r>
              <a:rPr lang="id" sz="1600" dirty="0"/>
              <a:t>Anonymous function membuat kita bisa mengirim function sebagai argument di function lainnya</a:t>
            </a:r>
            <a:endParaRPr sz="160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20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Anonymous Function</a:t>
            </a:r>
            <a:endParaRPr/>
          </a:p>
        </p:txBody>
      </p:sp>
      <p:pic>
        <p:nvPicPr>
          <p:cNvPr id="1197" name="Google Shape;1197;p202"/>
          <p:cNvPicPr preferRelativeResize="0"/>
          <p:nvPr/>
        </p:nvPicPr>
        <p:blipFill>
          <a:blip r:embed="rId3">
            <a:alphaModFix/>
          </a:blip>
          <a:stretch>
            <a:fillRect/>
          </a:stretch>
        </p:blipFill>
        <p:spPr>
          <a:xfrm>
            <a:off x="152400" y="2006250"/>
            <a:ext cx="8839201" cy="2571404"/>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20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Anonymous Function Sebagai Argument</a:t>
            </a:r>
            <a:endParaRPr/>
          </a:p>
        </p:txBody>
      </p:sp>
      <p:pic>
        <p:nvPicPr>
          <p:cNvPr id="1203" name="Google Shape;1203;p203"/>
          <p:cNvPicPr preferRelativeResize="0"/>
          <p:nvPr/>
        </p:nvPicPr>
        <p:blipFill>
          <a:blip r:embed="rId3">
            <a:alphaModFix/>
          </a:blip>
          <a:stretch>
            <a:fillRect/>
          </a:stretch>
        </p:blipFill>
        <p:spPr>
          <a:xfrm>
            <a:off x="152400" y="2006250"/>
            <a:ext cx="8839199" cy="2933068"/>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20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Mengakses Variable di Luar Closure</a:t>
            </a:r>
            <a:endParaRPr/>
          </a:p>
        </p:txBody>
      </p:sp>
      <p:sp>
        <p:nvSpPr>
          <p:cNvPr id="1209" name="Google Shape;1209;p20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Secara default, anonymous function tidak bisa mengakses variabel yang terdapat diluar function</a:t>
            </a:r>
            <a:endParaRPr sz="1600"/>
          </a:p>
          <a:p>
            <a:pPr marL="457200" lvl="0" indent="-311150" algn="l" rtl="0">
              <a:spcBef>
                <a:spcPts val="0"/>
              </a:spcBef>
              <a:spcAft>
                <a:spcPts val="0"/>
              </a:spcAft>
              <a:buSzPts val="1300"/>
              <a:buChar char="●"/>
            </a:pPr>
            <a:r>
              <a:rPr lang="id" sz="1600" dirty="0"/>
              <a:t>Jika kita ingin menggunakan variable yang terdapat diluar anonymous function, kita perlu secara explicit menyebutkannya menggunakan kata kunci use lalu diikuti variable-variable yang ingin kita gunakan</a:t>
            </a:r>
            <a:endParaRPr sz="160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20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Mengakses Variable Luar</a:t>
            </a:r>
            <a:endParaRPr/>
          </a:p>
        </p:txBody>
      </p:sp>
      <p:pic>
        <p:nvPicPr>
          <p:cNvPr id="1215" name="Google Shape;1215;p205"/>
          <p:cNvPicPr preferRelativeResize="0"/>
          <p:nvPr/>
        </p:nvPicPr>
        <p:blipFill>
          <a:blip r:embed="rId3">
            <a:alphaModFix/>
          </a:blip>
          <a:stretch>
            <a:fillRect/>
          </a:stretch>
        </p:blipFill>
        <p:spPr>
          <a:xfrm>
            <a:off x="152400" y="2006250"/>
            <a:ext cx="8839199" cy="2752557"/>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20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Arrow Function</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20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Arrow Function</a:t>
            </a:r>
            <a:endParaRPr/>
          </a:p>
        </p:txBody>
      </p:sp>
      <p:sp>
        <p:nvSpPr>
          <p:cNvPr id="1226" name="Google Shape;1226;p20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Arrow function diperkenalkan di PHP 7.4 sebagai alternative anonymous function yang lebih sederhana pembuatannya</a:t>
            </a:r>
            <a:endParaRPr sz="1600"/>
          </a:p>
          <a:p>
            <a:pPr marL="457200" lvl="0" indent="-311150" algn="l" rtl="0">
              <a:spcBef>
                <a:spcPts val="0"/>
              </a:spcBef>
              <a:spcAft>
                <a:spcPts val="0"/>
              </a:spcAft>
              <a:buSzPts val="1300"/>
              <a:buChar char="●"/>
            </a:pPr>
            <a:r>
              <a:rPr lang="id" sz="1600" dirty="0"/>
              <a:t>Secara garis besar, sebenarnya arrow function dan anonymous function adalah dua hal yang sama</a:t>
            </a:r>
            <a:endParaRPr sz="1600"/>
          </a:p>
          <a:p>
            <a:pPr marL="457200" lvl="0" indent="-311150" algn="l" rtl="0">
              <a:spcBef>
                <a:spcPts val="0"/>
              </a:spcBef>
              <a:spcAft>
                <a:spcPts val="0"/>
              </a:spcAft>
              <a:buSzPts val="1300"/>
              <a:buChar char="●"/>
            </a:pPr>
            <a:r>
              <a:rPr lang="id" sz="1600" dirty="0"/>
              <a:t>Hal yang membedakan di arrow function adalah, secara otomatis variable diluar closure bisa digunakan, tidak seperti di anonymous function yang harus disebutkan secara manual menggunakan kata kunci use</a:t>
            </a:r>
            <a:endParaRPr sz="1600"/>
          </a:p>
          <a:p>
            <a:pPr marL="457200" lvl="0" indent="-311150" algn="l" rtl="0">
              <a:spcBef>
                <a:spcPts val="0"/>
              </a:spcBef>
              <a:spcAft>
                <a:spcPts val="0"/>
              </a:spcAft>
              <a:buSzPts val="1300"/>
              <a:buChar char="●"/>
            </a:pPr>
            <a:r>
              <a:rPr lang="id" sz="1600" dirty="0"/>
              <a:t>Pembuatan arrow function tidak menggunakan kata kunci function, melainkan fn</a:t>
            </a:r>
            <a:endParaRPr sz="1600"/>
          </a:p>
          <a:p>
            <a:pPr marL="457200" lvl="0" indent="-311150" algn="l" rtl="0">
              <a:spcBef>
                <a:spcPts val="0"/>
              </a:spcBef>
              <a:spcAft>
                <a:spcPts val="0"/>
              </a:spcAft>
              <a:buSzPts val="1300"/>
              <a:buChar char="●"/>
            </a:pPr>
            <a:r>
              <a:rPr lang="id" sz="1600" dirty="0"/>
              <a:t>Arrow function di khususnya untuk pembuatan function yang sederhana</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Number</a:t>
            </a:r>
            <a:endParaRPr/>
          </a:p>
        </p:txBody>
      </p:sp>
      <p:sp>
        <p:nvSpPr>
          <p:cNvPr id="212" name="Google Shape;212;p3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1600" dirty="0"/>
              <a:t>Di PHP terdapat 2 jenis tipe data number</a:t>
            </a:r>
            <a:endParaRPr sz="1600"/>
          </a:p>
          <a:p>
            <a:pPr marL="457200" lvl="0" indent="-311150" algn="l" rtl="0">
              <a:spcBef>
                <a:spcPts val="1600"/>
              </a:spcBef>
              <a:spcAft>
                <a:spcPts val="0"/>
              </a:spcAft>
              <a:buSzPts val="1300"/>
              <a:buChar char="●"/>
            </a:pPr>
            <a:r>
              <a:rPr lang="id" sz="1600" dirty="0"/>
              <a:t>(int) Bilangan bulat decimal (base 10), hexadecimal (base 16), octa (base 8), binary (base 2) dan</a:t>
            </a:r>
            <a:endParaRPr sz="1600"/>
          </a:p>
          <a:p>
            <a:pPr marL="457200" lvl="0" indent="-311150" algn="l" rtl="0">
              <a:spcBef>
                <a:spcPts val="0"/>
              </a:spcBef>
              <a:spcAft>
                <a:spcPts val="0"/>
              </a:spcAft>
              <a:buSzPts val="1300"/>
              <a:buChar char="●"/>
            </a:pPr>
            <a:r>
              <a:rPr lang="id" sz="1600" dirty="0"/>
              <a:t>(float) Bilangan pecahan</a:t>
            </a:r>
            <a:endParaRPr sz="1600"/>
          </a:p>
          <a:p>
            <a:pPr marL="0" lvl="0" indent="0" algn="l" rtl="0">
              <a:spcBef>
                <a:spcPts val="1600"/>
              </a:spcBef>
              <a:spcAft>
                <a:spcPts val="0"/>
              </a:spcAft>
              <a:buNone/>
            </a:pPr>
            <a:r>
              <a:rPr lang="id" sz="1600" dirty="0"/>
              <a:t>Di PHP kita bisa menambahkan _ (garis bawah) di angka, ini hanya untuk agar mudah dibaca, saat dijalankan, _ (garis bawah) tersebut akan di ignore</a:t>
            </a:r>
            <a:endParaRPr sz="1600"/>
          </a:p>
          <a:p>
            <a:pPr marL="0" lvl="0" indent="0" algn="l" rtl="0">
              <a:spcBef>
                <a:spcPts val="1600"/>
              </a:spcBef>
              <a:spcAft>
                <a:spcPts val="1600"/>
              </a:spcAft>
              <a:buNone/>
            </a:pPr>
            <a:r>
              <a:rPr lang="id" sz="1600" dirty="0"/>
              <a:t>Untuk angka negatif, kita bisa menggunakan tanda - (minus) di depan angka</a:t>
            </a:r>
            <a:endParaRPr sz="160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20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Arrow Function</a:t>
            </a:r>
            <a:endParaRPr/>
          </a:p>
        </p:txBody>
      </p:sp>
      <p:pic>
        <p:nvPicPr>
          <p:cNvPr id="1232" name="Google Shape;1232;p208"/>
          <p:cNvPicPr preferRelativeResize="0"/>
          <p:nvPr/>
        </p:nvPicPr>
        <p:blipFill>
          <a:blip r:embed="rId3">
            <a:alphaModFix/>
          </a:blip>
          <a:stretch>
            <a:fillRect/>
          </a:stretch>
        </p:blipFill>
        <p:spPr>
          <a:xfrm>
            <a:off x="152400" y="2006250"/>
            <a:ext cx="8839200" cy="2294792"/>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20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Callback Function</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21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Callback Function</a:t>
            </a:r>
            <a:endParaRPr/>
          </a:p>
        </p:txBody>
      </p:sp>
      <p:sp>
        <p:nvSpPr>
          <p:cNvPr id="1243" name="Google Shape;1243;p21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Callback adalah sebuah mekanisme sebuah function memanggil function lainnya sesuai dengan yang diberikan di argument</a:t>
            </a:r>
            <a:endParaRPr sz="1600"/>
          </a:p>
          <a:p>
            <a:pPr marL="457200" lvl="0" indent="-311150" algn="l" rtl="0">
              <a:spcBef>
                <a:spcPts val="0"/>
              </a:spcBef>
              <a:spcAft>
                <a:spcPts val="0"/>
              </a:spcAft>
              <a:buSzPts val="1300"/>
              <a:buChar char="●"/>
            </a:pPr>
            <a:r>
              <a:rPr lang="id" sz="1600" dirty="0"/>
              <a:t>Hal ini sebenarnya sudah kita lakukan di materi Variable Function dan Anonymous Function</a:t>
            </a:r>
            <a:endParaRPr sz="1600"/>
          </a:p>
          <a:p>
            <a:pPr marL="457200" lvl="0" indent="-311150" algn="l" rtl="0">
              <a:spcBef>
                <a:spcPts val="0"/>
              </a:spcBef>
              <a:spcAft>
                <a:spcPts val="0"/>
              </a:spcAft>
              <a:buSzPts val="1300"/>
              <a:buChar char="●"/>
            </a:pPr>
            <a:r>
              <a:rPr lang="id" sz="1600" dirty="0"/>
              <a:t>Namun di PHP ada cara lain untuk implementasi callback, yaitu menggunakan tipe data callable</a:t>
            </a:r>
            <a:endParaRPr sz="1600"/>
          </a:p>
          <a:p>
            <a:pPr marL="457200" lvl="0" indent="-311150" algn="l" rtl="0">
              <a:spcBef>
                <a:spcPts val="0"/>
              </a:spcBef>
              <a:spcAft>
                <a:spcPts val="0"/>
              </a:spcAft>
              <a:buSzPts val="1300"/>
              <a:buChar char="●"/>
            </a:pPr>
            <a:r>
              <a:rPr lang="id" sz="1600" dirty="0"/>
              <a:t>Dan untuk memanggil callback function tersebut, kita bisa menggunakan function call_user_func(callable, arguments)</a:t>
            </a:r>
            <a:endParaRPr sz="160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21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Callback Function</a:t>
            </a:r>
            <a:endParaRPr/>
          </a:p>
        </p:txBody>
      </p:sp>
      <p:pic>
        <p:nvPicPr>
          <p:cNvPr id="1249" name="Google Shape;1249;p211"/>
          <p:cNvPicPr preferRelativeResize="0"/>
          <p:nvPr/>
        </p:nvPicPr>
        <p:blipFill>
          <a:blip r:embed="rId3">
            <a:alphaModFix/>
          </a:blip>
          <a:stretch>
            <a:fillRect/>
          </a:stretch>
        </p:blipFill>
        <p:spPr>
          <a:xfrm>
            <a:off x="152400" y="2006250"/>
            <a:ext cx="8488167" cy="298485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21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Recursive Function</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21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Recursive Function</a:t>
            </a:r>
            <a:endParaRPr/>
          </a:p>
        </p:txBody>
      </p:sp>
      <p:sp>
        <p:nvSpPr>
          <p:cNvPr id="1260" name="Google Shape;1260;p21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Recursive function adalah kemampuan function memanggil function dirinya sendiri</a:t>
            </a:r>
            <a:endParaRPr sz="1600"/>
          </a:p>
          <a:p>
            <a:pPr marL="457200" lvl="0" indent="-311150" algn="l" rtl="0">
              <a:spcBef>
                <a:spcPts val="0"/>
              </a:spcBef>
              <a:spcAft>
                <a:spcPts val="0"/>
              </a:spcAft>
              <a:buSzPts val="1300"/>
              <a:buChar char="●"/>
            </a:pPr>
            <a:r>
              <a:rPr lang="id" sz="1600" dirty="0"/>
              <a:t>Kadang memang ada banyak problem, yang lebih mudah diselesaikan menggunakan recursive function, seperti contohnya kasus factorial</a:t>
            </a:r>
            <a:endParaRPr sz="1600"/>
          </a:p>
          <a:p>
            <a:pPr marL="0" lvl="0" indent="0" algn="l" rtl="0">
              <a:spcBef>
                <a:spcPts val="1600"/>
              </a:spcBef>
              <a:spcAft>
                <a:spcPts val="1600"/>
              </a:spcAft>
              <a:buNone/>
            </a:pPr>
            <a:endParaRPr sz="160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2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Factorial Loop</a:t>
            </a:r>
            <a:endParaRPr/>
          </a:p>
        </p:txBody>
      </p:sp>
      <p:pic>
        <p:nvPicPr>
          <p:cNvPr id="1266" name="Google Shape;1266;p214"/>
          <p:cNvPicPr preferRelativeResize="0"/>
          <p:nvPr/>
        </p:nvPicPr>
        <p:blipFill>
          <a:blip r:embed="rId3">
            <a:alphaModFix/>
          </a:blip>
          <a:stretch>
            <a:fillRect/>
          </a:stretch>
        </p:blipFill>
        <p:spPr>
          <a:xfrm>
            <a:off x="152400" y="2006250"/>
            <a:ext cx="8283536" cy="298485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2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Factorial Recursive</a:t>
            </a:r>
            <a:endParaRPr/>
          </a:p>
        </p:txBody>
      </p:sp>
      <p:pic>
        <p:nvPicPr>
          <p:cNvPr id="1272" name="Google Shape;1272;p215"/>
          <p:cNvPicPr preferRelativeResize="0"/>
          <p:nvPr/>
        </p:nvPicPr>
        <p:blipFill>
          <a:blip r:embed="rId3">
            <a:alphaModFix/>
          </a:blip>
          <a:stretch>
            <a:fillRect/>
          </a:stretch>
        </p:blipFill>
        <p:spPr>
          <a:xfrm>
            <a:off x="152400" y="2006250"/>
            <a:ext cx="8662156" cy="298485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2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Problem Dengan Recursive</a:t>
            </a:r>
            <a:endParaRPr/>
          </a:p>
        </p:txBody>
      </p:sp>
      <p:sp>
        <p:nvSpPr>
          <p:cNvPr id="1278" name="Google Shape;1278;p21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Walaupun recursive function itu sangat menarik, namun kita perlu berhati-hati</a:t>
            </a:r>
            <a:endParaRPr sz="1600"/>
          </a:p>
          <a:p>
            <a:pPr marL="457200" lvl="0" indent="-311150" algn="l" rtl="0">
              <a:spcBef>
                <a:spcPts val="0"/>
              </a:spcBef>
              <a:spcAft>
                <a:spcPts val="0"/>
              </a:spcAft>
              <a:buSzPts val="1300"/>
              <a:buChar char="●"/>
            </a:pPr>
            <a:r>
              <a:rPr lang="id" sz="1600" dirty="0"/>
              <a:t>Jika recursive terlalu dalam, maka  akan ada kemungkinan  terjadi memory overflow, yaitu error dimana memory terlalu banyak digunakan di PHP</a:t>
            </a:r>
            <a:endParaRPr sz="1600"/>
          </a:p>
          <a:p>
            <a:pPr marL="457200" lvl="0" indent="-311150" algn="l" rtl="0">
              <a:spcBef>
                <a:spcPts val="0"/>
              </a:spcBef>
              <a:spcAft>
                <a:spcPts val="0"/>
              </a:spcAft>
              <a:buSzPts val="1300"/>
              <a:buChar char="●"/>
            </a:pPr>
            <a:r>
              <a:rPr lang="id" sz="1600" dirty="0"/>
              <a:t>Kenapa problem ini  bisa terjadi? Karena ketika kita memanggil function, PHP akan menyimpannya dalam stack, jika function tersebut memanggil function lain, maka stack akan menumpuk terus, dan jika terlalu banyak, maka akan membutuhkan konsumsi memory besar, jika sudah melewati batas, maka akan terjadi error memory</a:t>
            </a:r>
            <a:endParaRPr sz="160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2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Error StackOverflow</a:t>
            </a:r>
            <a:endParaRPr/>
          </a:p>
        </p:txBody>
      </p:sp>
      <p:pic>
        <p:nvPicPr>
          <p:cNvPr id="1284" name="Google Shape;1284;p217"/>
          <p:cNvPicPr preferRelativeResize="0"/>
          <p:nvPr/>
        </p:nvPicPr>
        <p:blipFill>
          <a:blip r:embed="rId3">
            <a:alphaModFix/>
          </a:blip>
          <a:stretch>
            <a:fillRect/>
          </a:stretch>
        </p:blipFill>
        <p:spPr>
          <a:xfrm>
            <a:off x="152400" y="2006250"/>
            <a:ext cx="8044673" cy="29848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Tipe Data Integer</a:t>
            </a:r>
            <a:endParaRPr/>
          </a:p>
        </p:txBody>
      </p:sp>
      <p:pic>
        <p:nvPicPr>
          <p:cNvPr id="218" name="Google Shape;218;p35"/>
          <p:cNvPicPr preferRelativeResize="0"/>
          <p:nvPr/>
        </p:nvPicPr>
        <p:blipFill>
          <a:blip r:embed="rId3">
            <a:alphaModFix/>
          </a:blip>
          <a:stretch>
            <a:fillRect/>
          </a:stretch>
        </p:blipFill>
        <p:spPr>
          <a:xfrm>
            <a:off x="152400" y="2006250"/>
            <a:ext cx="8037078" cy="2984851"/>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2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Komentar</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2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Komentar</a:t>
            </a:r>
            <a:endParaRPr/>
          </a:p>
        </p:txBody>
      </p:sp>
      <p:sp>
        <p:nvSpPr>
          <p:cNvPr id="1295" name="Google Shape;1295;p21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Kadang dalam membuat program, kita sering menempatkan komentar di kode program tersebut</a:t>
            </a:r>
            <a:endParaRPr sz="1600"/>
          </a:p>
          <a:p>
            <a:pPr marL="457200" lvl="0" indent="-311150" algn="l" rtl="0">
              <a:spcBef>
                <a:spcPts val="0"/>
              </a:spcBef>
              <a:spcAft>
                <a:spcPts val="0"/>
              </a:spcAft>
              <a:buSzPts val="1300"/>
              <a:buChar char="●"/>
            </a:pPr>
            <a:r>
              <a:rPr lang="id" sz="1600" dirty="0"/>
              <a:t>Komentar adalah kode program yang akan di hiraukan saat kode program kita dijalankan</a:t>
            </a:r>
            <a:endParaRPr sz="1600"/>
          </a:p>
          <a:p>
            <a:pPr marL="457200" lvl="0" indent="-311150" algn="l" rtl="0">
              <a:spcBef>
                <a:spcPts val="0"/>
              </a:spcBef>
              <a:spcAft>
                <a:spcPts val="0"/>
              </a:spcAft>
              <a:buSzPts val="1300"/>
              <a:buChar char="●"/>
            </a:pPr>
            <a:r>
              <a:rPr lang="id" sz="1600" dirty="0"/>
              <a:t>Biasanya komentar digunakan untuk dokumentasi</a:t>
            </a:r>
            <a:endParaRPr sz="160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2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Komentar</a:t>
            </a:r>
            <a:endParaRPr/>
          </a:p>
        </p:txBody>
      </p:sp>
      <p:pic>
        <p:nvPicPr>
          <p:cNvPr id="1301" name="Google Shape;1301;p220"/>
          <p:cNvPicPr preferRelativeResize="0"/>
          <p:nvPr/>
        </p:nvPicPr>
        <p:blipFill>
          <a:blip r:embed="rId3">
            <a:alphaModFix/>
          </a:blip>
          <a:stretch>
            <a:fillRect/>
          </a:stretch>
        </p:blipFill>
        <p:spPr>
          <a:xfrm>
            <a:off x="152400" y="2006250"/>
            <a:ext cx="7633819" cy="2984850"/>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2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String Function</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2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String Function</a:t>
            </a:r>
            <a:endParaRPr/>
          </a:p>
        </p:txBody>
      </p:sp>
      <p:sp>
        <p:nvSpPr>
          <p:cNvPr id="1312" name="Google Shape;1312;p22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Sebelumnya saya pernah menggunakan beberapa function bawaan dari PHP untuk memanipulasi data string.</a:t>
            </a:r>
            <a:endParaRPr sz="1600"/>
          </a:p>
          <a:p>
            <a:pPr marL="457200" lvl="0" indent="-311150" algn="l" rtl="0">
              <a:spcBef>
                <a:spcPts val="0"/>
              </a:spcBef>
              <a:spcAft>
                <a:spcPts val="0"/>
              </a:spcAft>
              <a:buSzPts val="1300"/>
              <a:buChar char="●"/>
            </a:pPr>
            <a:r>
              <a:rPr lang="id" sz="1600" dirty="0"/>
              <a:t>Sebenarnya banyak sekali function bawaan PHP yang bisa kita gunakan untuk memanipulasi string</a:t>
            </a:r>
            <a:endParaRPr sz="1600"/>
          </a:p>
          <a:p>
            <a:pPr marL="457200" lvl="0" indent="-311150" algn="l" rtl="0">
              <a:spcBef>
                <a:spcPts val="0"/>
              </a:spcBef>
              <a:spcAft>
                <a:spcPts val="0"/>
              </a:spcAft>
              <a:buSzPts val="1300"/>
              <a:buChar char="●"/>
            </a:pPr>
            <a:r>
              <a:rPr lang="id" sz="1600" u="sng" dirty="0">
                <a:solidFill>
                  <a:schemeClr val="hlink"/>
                </a:solidFill>
                <a:hlinkClick r:id="rId3"/>
              </a:rPr>
              <a:t>https://www.php.net/manual/en/ref.strings.php</a:t>
            </a:r>
            <a:r>
              <a:rPr lang="id" sz="1600" dirty="0"/>
              <a:t> </a:t>
            </a:r>
            <a:endParaRPr sz="160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2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Contoh String Function</a:t>
            </a:r>
            <a:endParaRPr/>
          </a:p>
        </p:txBody>
      </p:sp>
      <p:graphicFrame>
        <p:nvGraphicFramePr>
          <p:cNvPr id="1318" name="Google Shape;1318;p223"/>
          <p:cNvGraphicFramePr/>
          <p:nvPr/>
        </p:nvGraphicFramePr>
        <p:xfrm>
          <a:off x="952500" y="2111850"/>
          <a:ext cx="7239000" cy="2986830"/>
        </p:xfrm>
        <a:graphic>
          <a:graphicData uri="http://schemas.openxmlformats.org/drawingml/2006/table">
            <a:tbl>
              <a:tblPr>
                <a:noFill/>
                <a:tableStyleId>{7971E1B7-430A-43E1-886F-335420117264}</a:tableStyleId>
              </a:tblPr>
              <a:tblGrid>
                <a:gridCol w="1970725"/>
                <a:gridCol w="5268275"/>
              </a:tblGrid>
              <a:tr h="381000">
                <a:tc>
                  <a:txBody>
                    <a:bodyPr/>
                    <a:lstStyle/>
                    <a:p>
                      <a:pPr marL="0" lvl="0" indent="0" algn="l" rtl="0">
                        <a:spcBef>
                          <a:spcPts val="0"/>
                        </a:spcBef>
                        <a:spcAft>
                          <a:spcPts val="0"/>
                        </a:spcAft>
                        <a:buNone/>
                      </a:pPr>
                      <a:r>
                        <a:rPr lang="id" sz="1600" dirty="0"/>
                        <a:t>Function</a:t>
                      </a:r>
                      <a:endParaRPr sz="1600"/>
                    </a:p>
                  </a:txBody>
                  <a:tcPr marL="91425" marR="91425" marT="91425" marB="91425">
                    <a:solidFill>
                      <a:srgbClr val="CCCCCC"/>
                    </a:solidFill>
                  </a:tcPr>
                </a:tc>
                <a:tc>
                  <a:txBody>
                    <a:bodyPr/>
                    <a:lstStyle/>
                    <a:p>
                      <a:pPr marL="0" lvl="0" indent="0" algn="l" rtl="0">
                        <a:spcBef>
                          <a:spcPts val="0"/>
                        </a:spcBef>
                        <a:spcAft>
                          <a:spcPts val="0"/>
                        </a:spcAft>
                        <a:buNone/>
                      </a:pPr>
                      <a:r>
                        <a:rPr lang="id" sz="1600"/>
                        <a:t>Keterangan</a:t>
                      </a:r>
                      <a:endParaRPr sz="1600"/>
                    </a:p>
                  </a:txBody>
                  <a:tcPr marL="91425" marR="91425" marT="91425" marB="91425">
                    <a:solidFill>
                      <a:srgbClr val="CCCCCC"/>
                    </a:solidFill>
                  </a:tcPr>
                </a:tc>
              </a:tr>
              <a:tr h="381000">
                <a:tc>
                  <a:txBody>
                    <a:bodyPr/>
                    <a:lstStyle/>
                    <a:p>
                      <a:pPr marL="0" lvl="0" indent="0" algn="l" rtl="0">
                        <a:spcBef>
                          <a:spcPts val="0"/>
                        </a:spcBef>
                        <a:spcAft>
                          <a:spcPts val="0"/>
                        </a:spcAft>
                        <a:buNone/>
                      </a:pPr>
                      <a:r>
                        <a:rPr lang="id" sz="1600"/>
                        <a:t>join() / implode()</a:t>
                      </a:r>
                      <a:endParaRPr sz="1600"/>
                    </a:p>
                  </a:txBody>
                  <a:tcPr marL="91425" marR="91425" marT="91425" marB="91425"/>
                </a:tc>
                <a:tc>
                  <a:txBody>
                    <a:bodyPr/>
                    <a:lstStyle/>
                    <a:p>
                      <a:pPr marL="0" lvl="0" indent="0" algn="l" rtl="0">
                        <a:spcBef>
                          <a:spcPts val="0"/>
                        </a:spcBef>
                        <a:spcAft>
                          <a:spcPts val="0"/>
                        </a:spcAft>
                        <a:buNone/>
                      </a:pPr>
                      <a:r>
                        <a:rPr lang="id" sz="1600"/>
                        <a:t>Menggabungkan array menjadi string</a:t>
                      </a:r>
                      <a:endParaRPr sz="1600"/>
                    </a:p>
                  </a:txBody>
                  <a:tcPr marL="91425" marR="91425" marT="91425" marB="91425"/>
                </a:tc>
              </a:tr>
              <a:tr h="381000">
                <a:tc>
                  <a:txBody>
                    <a:bodyPr/>
                    <a:lstStyle/>
                    <a:p>
                      <a:pPr marL="0" lvl="0" indent="0" algn="l" rtl="0">
                        <a:spcBef>
                          <a:spcPts val="0"/>
                        </a:spcBef>
                        <a:spcAft>
                          <a:spcPts val="0"/>
                        </a:spcAft>
                        <a:buNone/>
                      </a:pPr>
                      <a:r>
                        <a:rPr lang="id" sz="1600"/>
                        <a:t>explode()</a:t>
                      </a:r>
                      <a:endParaRPr sz="1600"/>
                    </a:p>
                  </a:txBody>
                  <a:tcPr marL="91425" marR="91425" marT="91425" marB="91425"/>
                </a:tc>
                <a:tc>
                  <a:txBody>
                    <a:bodyPr/>
                    <a:lstStyle/>
                    <a:p>
                      <a:pPr marL="0" lvl="0" indent="0" algn="l" rtl="0">
                        <a:spcBef>
                          <a:spcPts val="0"/>
                        </a:spcBef>
                        <a:spcAft>
                          <a:spcPts val="0"/>
                        </a:spcAft>
                        <a:buNone/>
                      </a:pPr>
                      <a:r>
                        <a:rPr lang="id" sz="1600"/>
                        <a:t>Memecah string menjadi array</a:t>
                      </a:r>
                      <a:endParaRPr sz="1600"/>
                    </a:p>
                  </a:txBody>
                  <a:tcPr marL="91425" marR="91425" marT="91425" marB="91425"/>
                </a:tc>
              </a:tr>
              <a:tr h="381000">
                <a:tc>
                  <a:txBody>
                    <a:bodyPr/>
                    <a:lstStyle/>
                    <a:p>
                      <a:pPr marL="0" lvl="0" indent="0" algn="l" rtl="0">
                        <a:spcBef>
                          <a:spcPts val="0"/>
                        </a:spcBef>
                        <a:spcAft>
                          <a:spcPts val="0"/>
                        </a:spcAft>
                        <a:buNone/>
                      </a:pPr>
                      <a:r>
                        <a:rPr lang="id" sz="1600"/>
                        <a:t>strtolower() </a:t>
                      </a:r>
                      <a:endParaRPr sz="1600"/>
                    </a:p>
                  </a:txBody>
                  <a:tcPr marL="91425" marR="91425" marT="91425" marB="91425"/>
                </a:tc>
                <a:tc>
                  <a:txBody>
                    <a:bodyPr/>
                    <a:lstStyle/>
                    <a:p>
                      <a:pPr marL="0" lvl="0" indent="0" algn="l" rtl="0">
                        <a:spcBef>
                          <a:spcPts val="0"/>
                        </a:spcBef>
                        <a:spcAft>
                          <a:spcPts val="0"/>
                        </a:spcAft>
                        <a:buNone/>
                      </a:pPr>
                      <a:r>
                        <a:rPr lang="id" sz="1600" dirty="0"/>
                        <a:t>Mengubah string menjadi lowercase</a:t>
                      </a:r>
                      <a:endParaRPr sz="1600"/>
                    </a:p>
                  </a:txBody>
                  <a:tcPr marL="91425" marR="91425" marT="91425" marB="91425"/>
                </a:tc>
              </a:tr>
              <a:tr h="381000">
                <a:tc>
                  <a:txBody>
                    <a:bodyPr/>
                    <a:lstStyle/>
                    <a:p>
                      <a:pPr marL="0" lvl="0" indent="0" algn="l" rtl="0">
                        <a:spcBef>
                          <a:spcPts val="0"/>
                        </a:spcBef>
                        <a:spcAft>
                          <a:spcPts val="0"/>
                        </a:spcAft>
                        <a:buNone/>
                      </a:pPr>
                      <a:r>
                        <a:rPr lang="id" sz="1600"/>
                        <a:t>strtoupper()</a:t>
                      </a:r>
                      <a:endParaRPr sz="1600"/>
                    </a:p>
                  </a:txBody>
                  <a:tcPr marL="91425" marR="91425" marT="91425" marB="91425"/>
                </a:tc>
                <a:tc>
                  <a:txBody>
                    <a:bodyPr/>
                    <a:lstStyle/>
                    <a:p>
                      <a:pPr marL="0" lvl="0" indent="0" algn="l" rtl="0">
                        <a:spcBef>
                          <a:spcPts val="0"/>
                        </a:spcBef>
                        <a:spcAft>
                          <a:spcPts val="0"/>
                        </a:spcAft>
                        <a:buNone/>
                      </a:pPr>
                      <a:r>
                        <a:rPr lang="id" sz="1600"/>
                        <a:t>Mengubah string menjadi uppercase</a:t>
                      </a:r>
                      <a:endParaRPr sz="1600"/>
                    </a:p>
                  </a:txBody>
                  <a:tcPr marL="91425" marR="91425" marT="91425" marB="91425"/>
                </a:tc>
              </a:tr>
              <a:tr h="381000">
                <a:tc>
                  <a:txBody>
                    <a:bodyPr/>
                    <a:lstStyle/>
                    <a:p>
                      <a:pPr marL="0" lvl="0" indent="0" algn="l" rtl="0">
                        <a:spcBef>
                          <a:spcPts val="0"/>
                        </a:spcBef>
                        <a:spcAft>
                          <a:spcPts val="0"/>
                        </a:spcAft>
                        <a:buNone/>
                      </a:pPr>
                      <a:r>
                        <a:rPr lang="id" sz="1600"/>
                        <a:t>substr()</a:t>
                      </a:r>
                      <a:endParaRPr sz="1600"/>
                    </a:p>
                  </a:txBody>
                  <a:tcPr marL="91425" marR="91425" marT="91425" marB="91425"/>
                </a:tc>
                <a:tc>
                  <a:txBody>
                    <a:bodyPr/>
                    <a:lstStyle/>
                    <a:p>
                      <a:pPr marL="0" lvl="0" indent="0" algn="l" rtl="0">
                        <a:spcBef>
                          <a:spcPts val="0"/>
                        </a:spcBef>
                        <a:spcAft>
                          <a:spcPts val="0"/>
                        </a:spcAft>
                        <a:buNone/>
                      </a:pPr>
                      <a:r>
                        <a:rPr lang="id" sz="1600"/>
                        <a:t>Mengambil sebagian string</a:t>
                      </a:r>
                      <a:endParaRPr sz="1600"/>
                    </a:p>
                  </a:txBody>
                  <a:tcPr marL="91425" marR="91425" marT="91425" marB="91425"/>
                </a:tc>
              </a:tr>
              <a:tr h="381000">
                <a:tc>
                  <a:txBody>
                    <a:bodyPr/>
                    <a:lstStyle/>
                    <a:p>
                      <a:pPr marL="0" lvl="0" indent="0" algn="l" rtl="0">
                        <a:spcBef>
                          <a:spcPts val="0"/>
                        </a:spcBef>
                        <a:spcAft>
                          <a:spcPts val="0"/>
                        </a:spcAft>
                        <a:buNone/>
                      </a:pPr>
                      <a:r>
                        <a:rPr lang="id" sz="1600"/>
                        <a:t>trim()</a:t>
                      </a:r>
                      <a:endParaRPr sz="1600"/>
                    </a:p>
                  </a:txBody>
                  <a:tcPr marL="91425" marR="91425" marT="91425" marB="91425"/>
                </a:tc>
                <a:tc>
                  <a:txBody>
                    <a:bodyPr/>
                    <a:lstStyle/>
                    <a:p>
                      <a:pPr marL="0" lvl="0" indent="0" algn="l" rtl="0">
                        <a:spcBef>
                          <a:spcPts val="0"/>
                        </a:spcBef>
                        <a:spcAft>
                          <a:spcPts val="0"/>
                        </a:spcAft>
                        <a:buNone/>
                      </a:pPr>
                      <a:r>
                        <a:rPr lang="id" sz="1600" dirty="0"/>
                        <a:t>Menghapus whitespace di depan dan belakang string</a:t>
                      </a:r>
                      <a:endParaRPr sz="1600"/>
                    </a:p>
                  </a:txBody>
                  <a:tcPr marL="91425" marR="91425" marT="91425" marB="91425"/>
                </a:tc>
              </a:tr>
            </a:tbl>
          </a:graphicData>
        </a:graphic>
      </p:graphicFrame>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2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String Function</a:t>
            </a:r>
            <a:endParaRPr/>
          </a:p>
        </p:txBody>
      </p:sp>
      <p:pic>
        <p:nvPicPr>
          <p:cNvPr id="1324" name="Google Shape;1324;p224"/>
          <p:cNvPicPr preferRelativeResize="0"/>
          <p:nvPr/>
        </p:nvPicPr>
        <p:blipFill>
          <a:blip r:embed="rId3">
            <a:alphaModFix/>
          </a:blip>
          <a:stretch>
            <a:fillRect/>
          </a:stretch>
        </p:blipFill>
        <p:spPr>
          <a:xfrm>
            <a:off x="152400" y="2006250"/>
            <a:ext cx="8839199" cy="2456202"/>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2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Array Function</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2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Array Function</a:t>
            </a:r>
            <a:endParaRPr/>
          </a:p>
        </p:txBody>
      </p:sp>
      <p:sp>
        <p:nvSpPr>
          <p:cNvPr id="1335" name="Google Shape;1335;p22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Di PHP juga terdapat banyak sekali function bawaan yang bisa kita gunakan untuk memanipulasi data Array</a:t>
            </a:r>
            <a:endParaRPr sz="1600"/>
          </a:p>
          <a:p>
            <a:pPr marL="457200" lvl="0" indent="-311150" algn="l" rtl="0">
              <a:spcBef>
                <a:spcPts val="0"/>
              </a:spcBef>
              <a:spcAft>
                <a:spcPts val="0"/>
              </a:spcAft>
              <a:buSzPts val="1300"/>
              <a:buChar char="●"/>
            </a:pPr>
            <a:r>
              <a:rPr lang="id" sz="1600" u="sng" dirty="0">
                <a:solidFill>
                  <a:schemeClr val="hlink"/>
                </a:solidFill>
                <a:hlinkClick r:id="rId3"/>
              </a:rPr>
              <a:t>https://www.php.net/manual/en/ref.array.php</a:t>
            </a:r>
            <a:r>
              <a:rPr lang="id" sz="1600" dirty="0"/>
              <a:t> </a:t>
            </a:r>
            <a:endParaRPr sz="160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2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Contoh Array Function</a:t>
            </a:r>
            <a:endParaRPr/>
          </a:p>
        </p:txBody>
      </p:sp>
      <p:graphicFrame>
        <p:nvGraphicFramePr>
          <p:cNvPr id="1341" name="Google Shape;1341;p227"/>
          <p:cNvGraphicFramePr/>
          <p:nvPr/>
        </p:nvGraphicFramePr>
        <p:xfrm>
          <a:off x="952500" y="2064525"/>
          <a:ext cx="7239000" cy="2986830"/>
        </p:xfrm>
        <a:graphic>
          <a:graphicData uri="http://schemas.openxmlformats.org/drawingml/2006/table">
            <a:tbl>
              <a:tblPr>
                <a:noFill/>
                <a:tableStyleId>{7971E1B7-430A-43E1-886F-335420117264}</a:tableStyleId>
              </a:tblPr>
              <a:tblGrid>
                <a:gridCol w="1749850"/>
                <a:gridCol w="5489150"/>
              </a:tblGrid>
              <a:tr h="381000">
                <a:tc>
                  <a:txBody>
                    <a:bodyPr/>
                    <a:lstStyle/>
                    <a:p>
                      <a:pPr marL="0" lvl="0" indent="0" algn="l" rtl="0">
                        <a:spcBef>
                          <a:spcPts val="0"/>
                        </a:spcBef>
                        <a:spcAft>
                          <a:spcPts val="0"/>
                        </a:spcAft>
                        <a:buNone/>
                      </a:pPr>
                      <a:r>
                        <a:rPr lang="id" sz="1600" dirty="0"/>
                        <a:t>Function</a:t>
                      </a:r>
                      <a:endParaRPr sz="1600"/>
                    </a:p>
                  </a:txBody>
                  <a:tcPr marL="91425" marR="91425" marT="91425" marB="91425">
                    <a:solidFill>
                      <a:srgbClr val="CCCCCC"/>
                    </a:solidFill>
                  </a:tcPr>
                </a:tc>
                <a:tc>
                  <a:txBody>
                    <a:bodyPr/>
                    <a:lstStyle/>
                    <a:p>
                      <a:pPr marL="0" lvl="0" indent="0" algn="l" rtl="0">
                        <a:spcBef>
                          <a:spcPts val="0"/>
                        </a:spcBef>
                        <a:spcAft>
                          <a:spcPts val="0"/>
                        </a:spcAft>
                        <a:buNone/>
                      </a:pPr>
                      <a:r>
                        <a:rPr lang="id" sz="1600"/>
                        <a:t>Keterangan</a:t>
                      </a:r>
                      <a:endParaRPr sz="1600"/>
                    </a:p>
                  </a:txBody>
                  <a:tcPr marL="91425" marR="91425" marT="91425" marB="91425">
                    <a:solidFill>
                      <a:srgbClr val="CCCCCC"/>
                    </a:solidFill>
                  </a:tcPr>
                </a:tc>
              </a:tr>
              <a:tr h="381000">
                <a:tc>
                  <a:txBody>
                    <a:bodyPr/>
                    <a:lstStyle/>
                    <a:p>
                      <a:pPr marL="0" lvl="0" indent="0" algn="l" rtl="0">
                        <a:spcBef>
                          <a:spcPts val="0"/>
                        </a:spcBef>
                        <a:spcAft>
                          <a:spcPts val="0"/>
                        </a:spcAft>
                        <a:buNone/>
                      </a:pPr>
                      <a:r>
                        <a:rPr lang="id" sz="1600"/>
                        <a:t>array_keys()</a:t>
                      </a:r>
                      <a:endParaRPr sz="1600"/>
                    </a:p>
                  </a:txBody>
                  <a:tcPr marL="91425" marR="91425" marT="91425" marB="91425"/>
                </a:tc>
                <a:tc>
                  <a:txBody>
                    <a:bodyPr/>
                    <a:lstStyle/>
                    <a:p>
                      <a:pPr marL="0" lvl="0" indent="0" algn="l" rtl="0">
                        <a:spcBef>
                          <a:spcPts val="0"/>
                        </a:spcBef>
                        <a:spcAft>
                          <a:spcPts val="0"/>
                        </a:spcAft>
                        <a:buNone/>
                      </a:pPr>
                      <a:r>
                        <a:rPr lang="id" sz="1600"/>
                        <a:t>Mengambil semua keys milik array</a:t>
                      </a:r>
                      <a:endParaRPr sz="1600"/>
                    </a:p>
                  </a:txBody>
                  <a:tcPr marL="91425" marR="91425" marT="91425" marB="91425"/>
                </a:tc>
              </a:tr>
              <a:tr h="381000">
                <a:tc>
                  <a:txBody>
                    <a:bodyPr/>
                    <a:lstStyle/>
                    <a:p>
                      <a:pPr marL="0" lvl="0" indent="0" algn="l" rtl="0">
                        <a:spcBef>
                          <a:spcPts val="0"/>
                        </a:spcBef>
                        <a:spcAft>
                          <a:spcPts val="0"/>
                        </a:spcAft>
                        <a:buNone/>
                      </a:pPr>
                      <a:r>
                        <a:rPr lang="id" sz="1600"/>
                        <a:t>array_values()</a:t>
                      </a:r>
                      <a:endParaRPr sz="1600"/>
                    </a:p>
                  </a:txBody>
                  <a:tcPr marL="91425" marR="91425" marT="91425" marB="91425"/>
                </a:tc>
                <a:tc>
                  <a:txBody>
                    <a:bodyPr/>
                    <a:lstStyle/>
                    <a:p>
                      <a:pPr marL="0" lvl="0" indent="0" algn="l" rtl="0">
                        <a:spcBef>
                          <a:spcPts val="0"/>
                        </a:spcBef>
                        <a:spcAft>
                          <a:spcPts val="0"/>
                        </a:spcAft>
                        <a:buNone/>
                      </a:pPr>
                      <a:r>
                        <a:rPr lang="id" sz="1600"/>
                        <a:t>Mengambil semua values milik array</a:t>
                      </a:r>
                      <a:endParaRPr sz="1600"/>
                    </a:p>
                  </a:txBody>
                  <a:tcPr marL="91425" marR="91425" marT="91425" marB="91425"/>
                </a:tc>
              </a:tr>
              <a:tr h="381000">
                <a:tc>
                  <a:txBody>
                    <a:bodyPr/>
                    <a:lstStyle/>
                    <a:p>
                      <a:pPr marL="0" lvl="0" indent="0" algn="l" rtl="0">
                        <a:spcBef>
                          <a:spcPts val="0"/>
                        </a:spcBef>
                        <a:spcAft>
                          <a:spcPts val="0"/>
                        </a:spcAft>
                        <a:buNone/>
                      </a:pPr>
                      <a:r>
                        <a:rPr lang="id" sz="1600" dirty="0"/>
                        <a:t>array_map()</a:t>
                      </a:r>
                      <a:endParaRPr sz="1600"/>
                    </a:p>
                  </a:txBody>
                  <a:tcPr marL="91425" marR="91425" marT="91425" marB="91425"/>
                </a:tc>
                <a:tc>
                  <a:txBody>
                    <a:bodyPr/>
                    <a:lstStyle/>
                    <a:p>
                      <a:pPr marL="0" lvl="0" indent="0" algn="l" rtl="0">
                        <a:spcBef>
                          <a:spcPts val="0"/>
                        </a:spcBef>
                        <a:spcAft>
                          <a:spcPts val="0"/>
                        </a:spcAft>
                        <a:buNone/>
                      </a:pPr>
                      <a:r>
                        <a:rPr lang="id" sz="1600"/>
                        <a:t>Mengubah semua data array dengan callback</a:t>
                      </a:r>
                      <a:endParaRPr sz="1600"/>
                    </a:p>
                  </a:txBody>
                  <a:tcPr marL="91425" marR="91425" marT="91425" marB="91425"/>
                </a:tc>
              </a:tr>
              <a:tr h="381000">
                <a:tc>
                  <a:txBody>
                    <a:bodyPr/>
                    <a:lstStyle/>
                    <a:p>
                      <a:pPr marL="0" lvl="0" indent="0" algn="l" rtl="0">
                        <a:spcBef>
                          <a:spcPts val="0"/>
                        </a:spcBef>
                        <a:spcAft>
                          <a:spcPts val="0"/>
                        </a:spcAft>
                        <a:buNone/>
                      </a:pPr>
                      <a:r>
                        <a:rPr lang="id" sz="1600"/>
                        <a:t>sort()</a:t>
                      </a:r>
                      <a:endParaRPr sz="1600"/>
                    </a:p>
                  </a:txBody>
                  <a:tcPr marL="91425" marR="91425" marT="91425" marB="91425"/>
                </a:tc>
                <a:tc>
                  <a:txBody>
                    <a:bodyPr/>
                    <a:lstStyle/>
                    <a:p>
                      <a:pPr marL="0" lvl="0" indent="0" algn="l" rtl="0">
                        <a:spcBef>
                          <a:spcPts val="0"/>
                        </a:spcBef>
                        <a:spcAft>
                          <a:spcPts val="0"/>
                        </a:spcAft>
                        <a:buNone/>
                      </a:pPr>
                      <a:r>
                        <a:rPr lang="id" sz="1600"/>
                        <a:t>Mengurutkan array</a:t>
                      </a:r>
                      <a:endParaRPr sz="1600"/>
                    </a:p>
                  </a:txBody>
                  <a:tcPr marL="91425" marR="91425" marT="91425" marB="91425"/>
                </a:tc>
              </a:tr>
              <a:tr h="381000">
                <a:tc>
                  <a:txBody>
                    <a:bodyPr/>
                    <a:lstStyle/>
                    <a:p>
                      <a:pPr marL="0" lvl="0" indent="0" algn="l" rtl="0">
                        <a:spcBef>
                          <a:spcPts val="0"/>
                        </a:spcBef>
                        <a:spcAft>
                          <a:spcPts val="0"/>
                        </a:spcAft>
                        <a:buNone/>
                      </a:pPr>
                      <a:r>
                        <a:rPr lang="id" sz="1600"/>
                        <a:t>rsort()</a:t>
                      </a:r>
                      <a:endParaRPr sz="1600"/>
                    </a:p>
                  </a:txBody>
                  <a:tcPr marL="91425" marR="91425" marT="91425" marB="91425"/>
                </a:tc>
                <a:tc>
                  <a:txBody>
                    <a:bodyPr/>
                    <a:lstStyle/>
                    <a:p>
                      <a:pPr marL="0" lvl="0" indent="0" algn="l" rtl="0">
                        <a:spcBef>
                          <a:spcPts val="0"/>
                        </a:spcBef>
                        <a:spcAft>
                          <a:spcPts val="0"/>
                        </a:spcAft>
                        <a:buNone/>
                      </a:pPr>
                      <a:r>
                        <a:rPr lang="id" sz="1600"/>
                        <a:t>Mengurutkan array terbalik</a:t>
                      </a:r>
                      <a:endParaRPr sz="1600"/>
                    </a:p>
                  </a:txBody>
                  <a:tcPr marL="91425" marR="91425" marT="91425" marB="91425"/>
                </a:tc>
              </a:tr>
              <a:tr h="381000">
                <a:tc>
                  <a:txBody>
                    <a:bodyPr/>
                    <a:lstStyle/>
                    <a:p>
                      <a:pPr marL="0" lvl="0" indent="0" algn="l" rtl="0">
                        <a:spcBef>
                          <a:spcPts val="0"/>
                        </a:spcBef>
                        <a:spcAft>
                          <a:spcPts val="0"/>
                        </a:spcAft>
                        <a:buNone/>
                      </a:pPr>
                      <a:r>
                        <a:rPr lang="id" sz="1600"/>
                        <a:t>shuffle()</a:t>
                      </a:r>
                      <a:endParaRPr sz="1600"/>
                    </a:p>
                  </a:txBody>
                  <a:tcPr marL="91425" marR="91425" marT="91425" marB="91425"/>
                </a:tc>
                <a:tc>
                  <a:txBody>
                    <a:bodyPr/>
                    <a:lstStyle/>
                    <a:p>
                      <a:pPr marL="0" lvl="0" indent="0" algn="l" rtl="0">
                        <a:spcBef>
                          <a:spcPts val="0"/>
                        </a:spcBef>
                        <a:spcAft>
                          <a:spcPts val="0"/>
                        </a:spcAft>
                        <a:buNone/>
                      </a:pPr>
                      <a:r>
                        <a:rPr lang="id" sz="1600" dirty="0"/>
                        <a:t>Mengubah posisi data di array secara random</a:t>
                      </a:r>
                      <a:endParaRPr sz="1600"/>
                    </a:p>
                  </a:txBody>
                  <a:tcPr marL="91425" marR="91425" marT="91425" marB="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Tipe Data Floating Point</a:t>
            </a:r>
            <a:endParaRPr/>
          </a:p>
        </p:txBody>
      </p:sp>
      <p:pic>
        <p:nvPicPr>
          <p:cNvPr id="224" name="Google Shape;224;p36"/>
          <p:cNvPicPr preferRelativeResize="0"/>
          <p:nvPr/>
        </p:nvPicPr>
        <p:blipFill>
          <a:blip r:embed="rId3">
            <a:alphaModFix/>
          </a:blip>
          <a:stretch>
            <a:fillRect/>
          </a:stretch>
        </p:blipFill>
        <p:spPr>
          <a:xfrm>
            <a:off x="152400" y="2006250"/>
            <a:ext cx="8839202" cy="2710325"/>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2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Array Function</a:t>
            </a:r>
            <a:endParaRPr/>
          </a:p>
        </p:txBody>
      </p:sp>
      <p:pic>
        <p:nvPicPr>
          <p:cNvPr id="1347" name="Google Shape;1347;p228"/>
          <p:cNvPicPr preferRelativeResize="0"/>
          <p:nvPr/>
        </p:nvPicPr>
        <p:blipFill>
          <a:blip r:embed="rId3">
            <a:alphaModFix/>
          </a:blip>
          <a:stretch>
            <a:fillRect/>
          </a:stretch>
        </p:blipFill>
        <p:spPr>
          <a:xfrm>
            <a:off x="152400" y="2006250"/>
            <a:ext cx="8839199" cy="2894144"/>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2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is Function</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2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is Function</a:t>
            </a:r>
            <a:endParaRPr/>
          </a:p>
        </p:txBody>
      </p:sp>
      <p:sp>
        <p:nvSpPr>
          <p:cNvPr id="1358" name="Google Shape;1358;p23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PHP memiliki banyak sekali function dengan prefix is_</a:t>
            </a:r>
            <a:endParaRPr sz="1600"/>
          </a:p>
          <a:p>
            <a:pPr marL="457200" lvl="0" indent="-311150" algn="l" rtl="0">
              <a:spcBef>
                <a:spcPts val="0"/>
              </a:spcBef>
              <a:spcAft>
                <a:spcPts val="0"/>
              </a:spcAft>
              <a:buSzPts val="1300"/>
              <a:buChar char="●"/>
            </a:pPr>
            <a:r>
              <a:rPr lang="id" sz="1600" dirty="0"/>
              <a:t>Function-function ini rata-rata digunakan untuk mengecek tipe data dari sebuah data</a:t>
            </a:r>
            <a:endParaRPr sz="1600"/>
          </a:p>
          <a:p>
            <a:pPr marL="457200" lvl="0" indent="-311150" algn="l" rtl="0">
              <a:spcBef>
                <a:spcPts val="0"/>
              </a:spcBef>
              <a:spcAft>
                <a:spcPts val="0"/>
              </a:spcAft>
              <a:buSzPts val="1300"/>
              <a:buChar char="●"/>
            </a:pPr>
            <a:r>
              <a:rPr lang="id" sz="1600" u="sng" dirty="0">
                <a:solidFill>
                  <a:schemeClr val="hlink"/>
                </a:solidFill>
                <a:hlinkClick r:id="rId3"/>
              </a:rPr>
              <a:t>https://www.php.net/manual/en/ref.var.php</a:t>
            </a:r>
            <a:r>
              <a:rPr lang="id" sz="1600" dirty="0"/>
              <a:t> </a:t>
            </a:r>
            <a:endParaRPr sz="160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2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Contoh Is Function</a:t>
            </a:r>
            <a:endParaRPr/>
          </a:p>
        </p:txBody>
      </p:sp>
      <p:graphicFrame>
        <p:nvGraphicFramePr>
          <p:cNvPr id="1364" name="Google Shape;1364;p231"/>
          <p:cNvGraphicFramePr/>
          <p:nvPr/>
        </p:nvGraphicFramePr>
        <p:xfrm>
          <a:off x="952500" y="2048775"/>
          <a:ext cx="7239000" cy="2986830"/>
        </p:xfrm>
        <a:graphic>
          <a:graphicData uri="http://schemas.openxmlformats.org/drawingml/2006/table">
            <a:tbl>
              <a:tblPr>
                <a:noFill/>
                <a:tableStyleId>{7971E1B7-430A-43E1-886F-335420117264}</a:tableStyleId>
              </a:tblPr>
              <a:tblGrid>
                <a:gridCol w="1820850"/>
                <a:gridCol w="5418150"/>
              </a:tblGrid>
              <a:tr h="381000">
                <a:tc>
                  <a:txBody>
                    <a:bodyPr/>
                    <a:lstStyle/>
                    <a:p>
                      <a:pPr marL="0" lvl="0" indent="0" algn="l" rtl="0">
                        <a:spcBef>
                          <a:spcPts val="0"/>
                        </a:spcBef>
                        <a:spcAft>
                          <a:spcPts val="0"/>
                        </a:spcAft>
                        <a:buNone/>
                      </a:pPr>
                      <a:r>
                        <a:rPr lang="id" sz="1600" dirty="0"/>
                        <a:t>Function</a:t>
                      </a:r>
                      <a:endParaRPr sz="1600"/>
                    </a:p>
                  </a:txBody>
                  <a:tcPr marL="91425" marR="91425" marT="91425" marB="91425">
                    <a:solidFill>
                      <a:srgbClr val="CCCCCC"/>
                    </a:solidFill>
                  </a:tcPr>
                </a:tc>
                <a:tc>
                  <a:txBody>
                    <a:bodyPr/>
                    <a:lstStyle/>
                    <a:p>
                      <a:pPr marL="0" lvl="0" indent="0" algn="l" rtl="0">
                        <a:spcBef>
                          <a:spcPts val="0"/>
                        </a:spcBef>
                        <a:spcAft>
                          <a:spcPts val="0"/>
                        </a:spcAft>
                        <a:buNone/>
                      </a:pPr>
                      <a:r>
                        <a:rPr lang="id" sz="1600"/>
                        <a:t>Keterangan</a:t>
                      </a:r>
                      <a:endParaRPr sz="1600"/>
                    </a:p>
                  </a:txBody>
                  <a:tcPr marL="91425" marR="91425" marT="91425" marB="91425">
                    <a:solidFill>
                      <a:srgbClr val="CCCCCC"/>
                    </a:solidFill>
                  </a:tcPr>
                </a:tc>
              </a:tr>
              <a:tr h="381000">
                <a:tc>
                  <a:txBody>
                    <a:bodyPr/>
                    <a:lstStyle/>
                    <a:p>
                      <a:pPr marL="0" lvl="0" indent="0" algn="l" rtl="0">
                        <a:spcBef>
                          <a:spcPts val="0"/>
                        </a:spcBef>
                        <a:spcAft>
                          <a:spcPts val="0"/>
                        </a:spcAft>
                        <a:buNone/>
                      </a:pPr>
                      <a:r>
                        <a:rPr lang="id" sz="1600"/>
                        <a:t>is_string()</a:t>
                      </a:r>
                      <a:endParaRPr sz="1600"/>
                    </a:p>
                  </a:txBody>
                  <a:tcPr marL="91425" marR="91425" marT="91425" marB="91425"/>
                </a:tc>
                <a:tc>
                  <a:txBody>
                    <a:bodyPr/>
                    <a:lstStyle/>
                    <a:p>
                      <a:pPr marL="0" lvl="0" indent="0" algn="l" rtl="0">
                        <a:spcBef>
                          <a:spcPts val="0"/>
                        </a:spcBef>
                        <a:spcAft>
                          <a:spcPts val="0"/>
                        </a:spcAft>
                        <a:buNone/>
                      </a:pPr>
                      <a:r>
                        <a:rPr lang="id" sz="1600"/>
                        <a:t>Apakah tipe data string</a:t>
                      </a:r>
                      <a:endParaRPr sz="1600"/>
                    </a:p>
                  </a:txBody>
                  <a:tcPr marL="91425" marR="91425" marT="91425" marB="91425"/>
                </a:tc>
              </a:tr>
              <a:tr h="381000">
                <a:tc>
                  <a:txBody>
                    <a:bodyPr/>
                    <a:lstStyle/>
                    <a:p>
                      <a:pPr marL="0" lvl="0" indent="0" algn="l" rtl="0">
                        <a:spcBef>
                          <a:spcPts val="0"/>
                        </a:spcBef>
                        <a:spcAft>
                          <a:spcPts val="0"/>
                        </a:spcAft>
                        <a:buNone/>
                      </a:pPr>
                      <a:r>
                        <a:rPr lang="id" sz="1600" dirty="0"/>
                        <a:t>is_bool()</a:t>
                      </a:r>
                      <a:endParaRPr sz="1600"/>
                    </a:p>
                  </a:txBody>
                  <a:tcPr marL="91425" marR="91425" marT="91425" marB="91425"/>
                </a:tc>
                <a:tc>
                  <a:txBody>
                    <a:bodyPr/>
                    <a:lstStyle/>
                    <a:p>
                      <a:pPr marL="0" lvl="0" indent="0" algn="l" rtl="0">
                        <a:spcBef>
                          <a:spcPts val="0"/>
                        </a:spcBef>
                        <a:spcAft>
                          <a:spcPts val="0"/>
                        </a:spcAft>
                        <a:buNone/>
                      </a:pPr>
                      <a:r>
                        <a:rPr lang="id" sz="1600"/>
                        <a:t>Apakah tipe data boolean</a:t>
                      </a:r>
                      <a:endParaRPr sz="1600"/>
                    </a:p>
                  </a:txBody>
                  <a:tcPr marL="91425" marR="91425" marT="91425" marB="91425"/>
                </a:tc>
              </a:tr>
              <a:tr h="381000">
                <a:tc>
                  <a:txBody>
                    <a:bodyPr/>
                    <a:lstStyle/>
                    <a:p>
                      <a:pPr marL="0" lvl="0" indent="0" algn="l" rtl="0">
                        <a:spcBef>
                          <a:spcPts val="0"/>
                        </a:spcBef>
                        <a:spcAft>
                          <a:spcPts val="0"/>
                        </a:spcAft>
                        <a:buNone/>
                      </a:pPr>
                      <a:r>
                        <a:rPr lang="id" sz="1600"/>
                        <a:t>is_int()</a:t>
                      </a:r>
                      <a:endParaRPr sz="1600"/>
                    </a:p>
                  </a:txBody>
                  <a:tcPr marL="91425" marR="91425" marT="91425" marB="91425"/>
                </a:tc>
                <a:tc>
                  <a:txBody>
                    <a:bodyPr/>
                    <a:lstStyle/>
                    <a:p>
                      <a:pPr marL="0" lvl="0" indent="0" algn="l" rtl="0">
                        <a:spcBef>
                          <a:spcPts val="0"/>
                        </a:spcBef>
                        <a:spcAft>
                          <a:spcPts val="0"/>
                        </a:spcAft>
                        <a:buNone/>
                      </a:pPr>
                      <a:r>
                        <a:rPr lang="id" sz="1600"/>
                        <a:t>Apakah tipe data number integer</a:t>
                      </a:r>
                      <a:endParaRPr sz="1600"/>
                    </a:p>
                  </a:txBody>
                  <a:tcPr marL="91425" marR="91425" marT="91425" marB="91425"/>
                </a:tc>
              </a:tr>
              <a:tr h="381000">
                <a:tc>
                  <a:txBody>
                    <a:bodyPr/>
                    <a:lstStyle/>
                    <a:p>
                      <a:pPr marL="0" lvl="0" indent="0" algn="l" rtl="0">
                        <a:spcBef>
                          <a:spcPts val="0"/>
                        </a:spcBef>
                        <a:spcAft>
                          <a:spcPts val="0"/>
                        </a:spcAft>
                        <a:buNone/>
                      </a:pPr>
                      <a:r>
                        <a:rPr lang="id" sz="1600"/>
                        <a:t>is_float()</a:t>
                      </a:r>
                      <a:endParaRPr sz="1600"/>
                    </a:p>
                  </a:txBody>
                  <a:tcPr marL="91425" marR="91425" marT="91425" marB="91425"/>
                </a:tc>
                <a:tc>
                  <a:txBody>
                    <a:bodyPr/>
                    <a:lstStyle/>
                    <a:p>
                      <a:pPr marL="0" lvl="0" indent="0" algn="l" rtl="0">
                        <a:spcBef>
                          <a:spcPts val="0"/>
                        </a:spcBef>
                        <a:spcAft>
                          <a:spcPts val="0"/>
                        </a:spcAft>
                        <a:buNone/>
                      </a:pPr>
                      <a:r>
                        <a:rPr lang="id" sz="1600"/>
                        <a:t>Apakah tipe data number floating point</a:t>
                      </a:r>
                      <a:endParaRPr sz="1600"/>
                    </a:p>
                  </a:txBody>
                  <a:tcPr marL="91425" marR="91425" marT="91425" marB="91425"/>
                </a:tc>
              </a:tr>
              <a:tr h="381000">
                <a:tc>
                  <a:txBody>
                    <a:bodyPr/>
                    <a:lstStyle/>
                    <a:p>
                      <a:pPr marL="0" lvl="0" indent="0" algn="l" rtl="0">
                        <a:spcBef>
                          <a:spcPts val="0"/>
                        </a:spcBef>
                        <a:spcAft>
                          <a:spcPts val="0"/>
                        </a:spcAft>
                        <a:buNone/>
                      </a:pPr>
                      <a:r>
                        <a:rPr lang="id" sz="1600"/>
                        <a:t>is_array()</a:t>
                      </a:r>
                      <a:endParaRPr sz="1600"/>
                    </a:p>
                  </a:txBody>
                  <a:tcPr marL="91425" marR="91425" marT="91425" marB="91425"/>
                </a:tc>
                <a:tc>
                  <a:txBody>
                    <a:bodyPr/>
                    <a:lstStyle/>
                    <a:p>
                      <a:pPr marL="0" lvl="0" indent="0" algn="l" rtl="0">
                        <a:spcBef>
                          <a:spcPts val="0"/>
                        </a:spcBef>
                        <a:spcAft>
                          <a:spcPts val="0"/>
                        </a:spcAft>
                        <a:buNone/>
                      </a:pPr>
                      <a:r>
                        <a:rPr lang="id" sz="1600"/>
                        <a:t>Apakah tipe data array</a:t>
                      </a:r>
                      <a:endParaRPr sz="1600"/>
                    </a:p>
                  </a:txBody>
                  <a:tcPr marL="91425" marR="91425" marT="91425" marB="91425"/>
                </a:tc>
              </a:tr>
              <a:tr h="381000">
                <a:tc>
                  <a:txBody>
                    <a:bodyPr/>
                    <a:lstStyle/>
                    <a:p>
                      <a:pPr marL="0" lvl="0" indent="0" algn="l" rtl="0">
                        <a:spcBef>
                          <a:spcPts val="0"/>
                        </a:spcBef>
                        <a:spcAft>
                          <a:spcPts val="0"/>
                        </a:spcAft>
                        <a:buNone/>
                      </a:pPr>
                      <a:r>
                        <a:rPr lang="id" sz="1600"/>
                        <a:t>is_callable()</a:t>
                      </a:r>
                      <a:endParaRPr sz="1600"/>
                    </a:p>
                  </a:txBody>
                  <a:tcPr marL="91425" marR="91425" marT="91425" marB="91425"/>
                </a:tc>
                <a:tc>
                  <a:txBody>
                    <a:bodyPr/>
                    <a:lstStyle/>
                    <a:p>
                      <a:pPr marL="0" lvl="0" indent="0" algn="l" rtl="0">
                        <a:spcBef>
                          <a:spcPts val="0"/>
                        </a:spcBef>
                        <a:spcAft>
                          <a:spcPts val="0"/>
                        </a:spcAft>
                        <a:buNone/>
                      </a:pPr>
                      <a:r>
                        <a:rPr lang="id" sz="1600" dirty="0"/>
                        <a:t>Apakah tipe data callable</a:t>
                      </a:r>
                      <a:endParaRPr sz="1600"/>
                    </a:p>
                  </a:txBody>
                  <a:tcPr marL="91425" marR="91425" marT="91425" marB="91425"/>
                </a:tc>
              </a:tr>
            </a:tbl>
          </a:graphicData>
        </a:graphic>
      </p:graphicFrame>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2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Is Function</a:t>
            </a:r>
            <a:endParaRPr/>
          </a:p>
        </p:txBody>
      </p:sp>
      <p:pic>
        <p:nvPicPr>
          <p:cNvPr id="1370" name="Google Shape;1370;p232"/>
          <p:cNvPicPr preferRelativeResize="0"/>
          <p:nvPr/>
        </p:nvPicPr>
        <p:blipFill>
          <a:blip r:embed="rId3">
            <a:alphaModFix/>
          </a:blip>
          <a:stretch>
            <a:fillRect/>
          </a:stretch>
        </p:blipFill>
        <p:spPr>
          <a:xfrm>
            <a:off x="152400" y="2006250"/>
            <a:ext cx="8839200" cy="2605861"/>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p2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Require dan Include</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234"/>
          <p:cNvSpPr txBox="1">
            <a:spLocks noGrp="1"/>
          </p:cNvSpPr>
          <p:nvPr>
            <p:ph type="title"/>
          </p:nvPr>
        </p:nvSpPr>
        <p:spPr>
          <a:xfrm>
            <a:off x="729450" y="43729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Require dan Include</a:t>
            </a:r>
            <a:endParaRPr/>
          </a:p>
        </p:txBody>
      </p:sp>
      <p:sp>
        <p:nvSpPr>
          <p:cNvPr id="1381" name="Google Shape;1381;p234"/>
          <p:cNvSpPr txBox="1">
            <a:spLocks noGrp="1"/>
          </p:cNvSpPr>
          <p:nvPr>
            <p:ph type="body" idx="1"/>
          </p:nvPr>
        </p:nvSpPr>
        <p:spPr>
          <a:xfrm>
            <a:off x="652331" y="1164464"/>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Saat membuat aplikasi, ada baiknya tidak dibuat dalam satu file</a:t>
            </a:r>
            <a:endParaRPr sz="1600"/>
          </a:p>
          <a:p>
            <a:pPr marL="457200" lvl="0" indent="-311150" algn="l" rtl="0">
              <a:spcBef>
                <a:spcPts val="0"/>
              </a:spcBef>
              <a:spcAft>
                <a:spcPts val="0"/>
              </a:spcAft>
              <a:buSzPts val="1300"/>
              <a:buChar char="●"/>
            </a:pPr>
            <a:r>
              <a:rPr lang="id" sz="1600" dirty="0"/>
              <a:t>Lebih baik dipisah ke beberapa file agar kode program tidak terlalu bertumpuk di satu file</a:t>
            </a:r>
            <a:endParaRPr sz="1600"/>
          </a:p>
          <a:p>
            <a:pPr marL="457200" lvl="0" indent="-311150" algn="l" rtl="0">
              <a:spcBef>
                <a:spcPts val="0"/>
              </a:spcBef>
              <a:spcAft>
                <a:spcPts val="0"/>
              </a:spcAft>
              <a:buSzPts val="1300"/>
              <a:buChar char="●"/>
            </a:pPr>
            <a:r>
              <a:rPr lang="id" sz="1600" dirty="0"/>
              <a:t>PHP memiliki function require dan include yang bisa kita gunakan untuk mengambil file php lain</a:t>
            </a:r>
            <a:endParaRPr sz="1600"/>
          </a:p>
          <a:p>
            <a:pPr marL="457200" lvl="0" indent="-311150" algn="l" rtl="0">
              <a:spcBef>
                <a:spcPts val="0"/>
              </a:spcBef>
              <a:spcAft>
                <a:spcPts val="0"/>
              </a:spcAft>
              <a:buSzPts val="1300"/>
              <a:buChar char="●"/>
            </a:pPr>
            <a:r>
              <a:rPr lang="id" sz="1600" dirty="0"/>
              <a:t>Lantas apa bedanya require dan include?</a:t>
            </a:r>
            <a:endParaRPr sz="1600"/>
          </a:p>
          <a:p>
            <a:pPr marL="457200" lvl="0" indent="-311150" algn="l" rtl="0">
              <a:spcBef>
                <a:spcPts val="0"/>
              </a:spcBef>
              <a:spcAft>
                <a:spcPts val="0"/>
              </a:spcAft>
              <a:buSzPts val="1300"/>
              <a:buChar char="●"/>
            </a:pPr>
            <a:r>
              <a:rPr lang="id" sz="1600" dirty="0"/>
              <a:t>Pada require, jika file yang kita ambil tidak ada, maka akan terjadi error dan program terhenti</a:t>
            </a:r>
            <a:endParaRPr sz="1600"/>
          </a:p>
          <a:p>
            <a:pPr marL="457200" lvl="0" indent="-311150" algn="l" rtl="0">
              <a:spcBef>
                <a:spcPts val="0"/>
              </a:spcBef>
              <a:spcAft>
                <a:spcPts val="0"/>
              </a:spcAft>
              <a:buSzPts val="1300"/>
              <a:buChar char="●"/>
            </a:pPr>
            <a:r>
              <a:rPr lang="id" sz="1600" dirty="0"/>
              <a:t>Pada include, jika file yang kita ambil tidak ada, maka hanya akan memberi peringatan, namun program akan tetap dilanjutkan</a:t>
            </a:r>
            <a:endParaRPr sz="160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2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File MyFunction.php</a:t>
            </a:r>
            <a:endParaRPr/>
          </a:p>
        </p:txBody>
      </p:sp>
      <p:pic>
        <p:nvPicPr>
          <p:cNvPr id="1387" name="Google Shape;1387;p235"/>
          <p:cNvPicPr preferRelativeResize="0"/>
          <p:nvPr/>
        </p:nvPicPr>
        <p:blipFill>
          <a:blip r:embed="rId3">
            <a:alphaModFix/>
          </a:blip>
          <a:stretch>
            <a:fillRect/>
          </a:stretch>
        </p:blipFill>
        <p:spPr>
          <a:xfrm>
            <a:off x="152400" y="2006250"/>
            <a:ext cx="8839200" cy="2265558"/>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2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Include </a:t>
            </a:r>
            <a:endParaRPr/>
          </a:p>
        </p:txBody>
      </p:sp>
      <p:pic>
        <p:nvPicPr>
          <p:cNvPr id="1393" name="Google Shape;1393;p236"/>
          <p:cNvPicPr preferRelativeResize="0"/>
          <p:nvPr/>
        </p:nvPicPr>
        <p:blipFill>
          <a:blip r:embed="rId3">
            <a:alphaModFix/>
          </a:blip>
          <a:stretch>
            <a:fillRect/>
          </a:stretch>
        </p:blipFill>
        <p:spPr>
          <a:xfrm>
            <a:off x="152400" y="2006250"/>
            <a:ext cx="8839202" cy="2274494"/>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2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Posisi Require dan Include</a:t>
            </a:r>
            <a:endParaRPr/>
          </a:p>
        </p:txBody>
      </p:sp>
      <p:sp>
        <p:nvSpPr>
          <p:cNvPr id="1399" name="Google Shape;1399;p23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Kode program PHP akan dibaca dari atas ke bawah, oleh karena itu pastikan posisi require dan include sesuai dengan yang kita inginkan</a:t>
            </a:r>
            <a:endParaRPr sz="1600"/>
          </a:p>
          <a:p>
            <a:pPr marL="457200" lvl="0" indent="-311150" algn="l" rtl="0">
              <a:spcBef>
                <a:spcPts val="0"/>
              </a:spcBef>
              <a:spcAft>
                <a:spcPts val="0"/>
              </a:spcAft>
              <a:buSzPts val="1300"/>
              <a:buChar char="●"/>
            </a:pPr>
            <a:r>
              <a:rPr lang="id" sz="1600" dirty="0"/>
              <a:t>Misal jika sampai kita salah menempatkan posisi require dan include, bisa jadi kita malah memanggil function yang belum ada </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Pengenalan PHP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Integer Overflow</a:t>
            </a:r>
            <a:endParaRPr/>
          </a:p>
        </p:txBody>
      </p:sp>
      <p:sp>
        <p:nvSpPr>
          <p:cNvPr id="230" name="Google Shape;230;p3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Secara default, kapasitas integer di PHP ada batasnya, 2147483647 untuk sistem operasi 32 bit, dan 9223372036854775807 untuk sistem operasi 64 bit</a:t>
            </a:r>
            <a:endParaRPr sz="1600"/>
          </a:p>
          <a:p>
            <a:pPr marL="457200" lvl="0" indent="-311150" algn="l" rtl="0">
              <a:spcBef>
                <a:spcPts val="0"/>
              </a:spcBef>
              <a:spcAft>
                <a:spcPts val="0"/>
              </a:spcAft>
              <a:buSzPts val="1300"/>
              <a:buChar char="●"/>
            </a:pPr>
            <a:r>
              <a:rPr lang="id" sz="1600" dirty="0"/>
              <a:t>Jika kita membuat number integer yang melebihi nilai tersebut, maka secara otomatis tipe numbernya akan berubah menjadi floating point</a:t>
            </a:r>
            <a:endParaRPr sz="160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2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Posisi Include Salah</a:t>
            </a:r>
            <a:endParaRPr/>
          </a:p>
        </p:txBody>
      </p:sp>
      <p:pic>
        <p:nvPicPr>
          <p:cNvPr id="1405" name="Google Shape;1405;p238"/>
          <p:cNvPicPr preferRelativeResize="0"/>
          <p:nvPr/>
        </p:nvPicPr>
        <p:blipFill>
          <a:blip r:embed="rId3">
            <a:alphaModFix/>
          </a:blip>
          <a:stretch>
            <a:fillRect/>
          </a:stretch>
        </p:blipFill>
        <p:spPr>
          <a:xfrm>
            <a:off x="152400" y="2006250"/>
            <a:ext cx="8839199" cy="2282015"/>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2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require_once dan include_once</a:t>
            </a:r>
            <a:endParaRPr/>
          </a:p>
        </p:txBody>
      </p:sp>
      <p:sp>
        <p:nvSpPr>
          <p:cNvPr id="1411" name="Google Shape;1411;p23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Function require dan include akan selalu mengambil file yang kita inginkan</a:t>
            </a:r>
            <a:endParaRPr sz="1600"/>
          </a:p>
          <a:p>
            <a:pPr marL="457200" lvl="0" indent="-311150" algn="l" rtl="0">
              <a:spcBef>
                <a:spcPts val="0"/>
              </a:spcBef>
              <a:spcAft>
                <a:spcPts val="0"/>
              </a:spcAft>
              <a:buSzPts val="1300"/>
              <a:buChar char="●"/>
            </a:pPr>
            <a:r>
              <a:rPr lang="id" sz="1600" dirty="0"/>
              <a:t>Jika kita beberapa kali menggunakan require dan include file yang sama, maka file tersebut akan berkali-kali pula kita ambil</a:t>
            </a:r>
            <a:endParaRPr sz="1600"/>
          </a:p>
          <a:p>
            <a:pPr marL="457200" lvl="0" indent="-311150" algn="l" rtl="0">
              <a:spcBef>
                <a:spcPts val="0"/>
              </a:spcBef>
              <a:spcAft>
                <a:spcPts val="0"/>
              </a:spcAft>
              <a:buSzPts val="1300"/>
              <a:buChar char="●"/>
            </a:pPr>
            <a:r>
              <a:rPr lang="id" sz="1600" dirty="0"/>
              <a:t>Hal ini akan menjadi masalah jika misal dalam file yang kita ambil terdapat definisi function , sehingga jika diambil berkali-kali akan menyebabkan error redeclare function</a:t>
            </a:r>
            <a:endParaRPr sz="1600"/>
          </a:p>
          <a:p>
            <a:pPr marL="457200" lvl="0" indent="-311150" algn="l" rtl="0">
              <a:spcBef>
                <a:spcPts val="0"/>
              </a:spcBef>
              <a:spcAft>
                <a:spcPts val="0"/>
              </a:spcAft>
              <a:buSzPts val="1300"/>
              <a:buChar char="●"/>
            </a:pPr>
            <a:r>
              <a:rPr lang="id" sz="1600" dirty="0"/>
              <a:t>Untungnya di PHP terdapat function require_once dan include_once, function ini bisa mendeteksi jika kita sebelumnya pernah mengambil file yang sama, maka tidak akan diambil lagi</a:t>
            </a:r>
            <a:endParaRPr sz="160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2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Include Berkali-kali</a:t>
            </a:r>
            <a:endParaRPr/>
          </a:p>
        </p:txBody>
      </p:sp>
      <p:pic>
        <p:nvPicPr>
          <p:cNvPr id="1417" name="Google Shape;1417;p240"/>
          <p:cNvPicPr preferRelativeResize="0"/>
          <p:nvPr/>
        </p:nvPicPr>
        <p:blipFill>
          <a:blip r:embed="rId3">
            <a:alphaModFix/>
          </a:blip>
          <a:stretch>
            <a:fillRect/>
          </a:stretch>
        </p:blipFill>
        <p:spPr>
          <a:xfrm>
            <a:off x="152400" y="2006250"/>
            <a:ext cx="8839200" cy="180960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2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include_once</a:t>
            </a:r>
            <a:endParaRPr/>
          </a:p>
        </p:txBody>
      </p:sp>
      <p:pic>
        <p:nvPicPr>
          <p:cNvPr id="1423" name="Google Shape;1423;p241"/>
          <p:cNvPicPr preferRelativeResize="0"/>
          <p:nvPr/>
        </p:nvPicPr>
        <p:blipFill>
          <a:blip r:embed="rId3">
            <a:alphaModFix/>
          </a:blip>
          <a:stretch>
            <a:fillRect/>
          </a:stretch>
        </p:blipFill>
        <p:spPr>
          <a:xfrm>
            <a:off x="152400" y="2006250"/>
            <a:ext cx="8839199" cy="1733176"/>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24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 Scope</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2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 Scope</a:t>
            </a:r>
            <a:endParaRPr/>
          </a:p>
        </p:txBody>
      </p:sp>
      <p:sp>
        <p:nvSpPr>
          <p:cNvPr id="1434" name="Google Shape;1434;p24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1600" dirty="0"/>
              <a:t>Di PHP, kita bisa membuat variable dimanapun yang kita mau</a:t>
            </a:r>
            <a:endParaRPr sz="1600"/>
          </a:p>
          <a:p>
            <a:pPr marL="0" lvl="0" indent="0" algn="l" rtl="0">
              <a:spcBef>
                <a:spcPts val="1600"/>
              </a:spcBef>
              <a:spcAft>
                <a:spcPts val="0"/>
              </a:spcAft>
              <a:buNone/>
            </a:pPr>
            <a:r>
              <a:rPr lang="id" sz="1600" dirty="0"/>
              <a:t>Scope variable adalah dibagian mana saja sebuah variable bisa diakses</a:t>
            </a:r>
            <a:endParaRPr sz="1600"/>
          </a:p>
          <a:p>
            <a:pPr marL="0" lvl="0" indent="0" algn="l" rtl="0">
              <a:spcBef>
                <a:spcPts val="1600"/>
              </a:spcBef>
              <a:spcAft>
                <a:spcPts val="0"/>
              </a:spcAft>
              <a:buNone/>
            </a:pPr>
            <a:r>
              <a:rPr lang="id" sz="1600" dirty="0"/>
              <a:t>PHP memiliki tiga jenis variable scope</a:t>
            </a:r>
            <a:endParaRPr sz="1600"/>
          </a:p>
          <a:p>
            <a:pPr marL="457200" lvl="0" indent="-311150" algn="l" rtl="0">
              <a:spcBef>
                <a:spcPts val="1600"/>
              </a:spcBef>
              <a:spcAft>
                <a:spcPts val="0"/>
              </a:spcAft>
              <a:buSzPts val="1300"/>
              <a:buChar char="●"/>
            </a:pPr>
            <a:r>
              <a:rPr lang="id" sz="1600" dirty="0"/>
              <a:t>global</a:t>
            </a:r>
            <a:endParaRPr sz="1600"/>
          </a:p>
          <a:p>
            <a:pPr marL="457200" lvl="0" indent="-311150" algn="l" rtl="0">
              <a:spcBef>
                <a:spcPts val="0"/>
              </a:spcBef>
              <a:spcAft>
                <a:spcPts val="0"/>
              </a:spcAft>
              <a:buSzPts val="1300"/>
              <a:buChar char="●"/>
            </a:pPr>
            <a:r>
              <a:rPr lang="id" sz="1600" dirty="0"/>
              <a:t>local</a:t>
            </a:r>
            <a:endParaRPr sz="1600"/>
          </a:p>
          <a:p>
            <a:pPr marL="457200" lvl="0" indent="-311150" algn="l" rtl="0">
              <a:spcBef>
                <a:spcPts val="0"/>
              </a:spcBef>
              <a:spcAft>
                <a:spcPts val="0"/>
              </a:spcAft>
              <a:buSzPts val="1300"/>
              <a:buChar char="●"/>
            </a:pPr>
            <a:r>
              <a:rPr lang="id" sz="1600" dirty="0"/>
              <a:t>static</a:t>
            </a:r>
            <a:endParaRPr sz="160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2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Global Scope</a:t>
            </a:r>
            <a:endParaRPr/>
          </a:p>
        </p:txBody>
      </p:sp>
      <p:sp>
        <p:nvSpPr>
          <p:cNvPr id="1440" name="Google Shape;1440;p24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Variable yang dibuat diluar function memiliki scope global</a:t>
            </a:r>
            <a:endParaRPr sz="1600"/>
          </a:p>
          <a:p>
            <a:pPr marL="457200" lvl="0" indent="-311150" algn="l" rtl="0">
              <a:spcBef>
                <a:spcPts val="0"/>
              </a:spcBef>
              <a:spcAft>
                <a:spcPts val="0"/>
              </a:spcAft>
              <a:buSzPts val="1300"/>
              <a:buChar char="●"/>
            </a:pPr>
            <a:r>
              <a:rPr lang="id" sz="1600" dirty="0"/>
              <a:t>Variable di scope global hanya bisa diakses dari luar function</a:t>
            </a:r>
            <a:endParaRPr sz="1600"/>
          </a:p>
          <a:p>
            <a:pPr marL="457200" lvl="0" indent="-311150" algn="l" rtl="0">
              <a:spcBef>
                <a:spcPts val="0"/>
              </a:spcBef>
              <a:spcAft>
                <a:spcPts val="0"/>
              </a:spcAft>
              <a:buSzPts val="1300"/>
              <a:buChar char="●"/>
            </a:pPr>
            <a:r>
              <a:rPr lang="id" sz="1600" dirty="0"/>
              <a:t>Artinya di dalam function, kita tidak bisa mengakses variable di global scope</a:t>
            </a:r>
            <a:endParaRPr sz="160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2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Variable Global Scope</a:t>
            </a:r>
            <a:endParaRPr/>
          </a:p>
        </p:txBody>
      </p:sp>
      <p:pic>
        <p:nvPicPr>
          <p:cNvPr id="1446" name="Google Shape;1446;p245"/>
          <p:cNvPicPr preferRelativeResize="0"/>
          <p:nvPr/>
        </p:nvPicPr>
        <p:blipFill>
          <a:blip r:embed="rId3">
            <a:alphaModFix/>
          </a:blip>
          <a:stretch>
            <a:fillRect/>
          </a:stretch>
        </p:blipFill>
        <p:spPr>
          <a:xfrm>
            <a:off x="152400" y="2006250"/>
            <a:ext cx="8839201" cy="2682866"/>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sp>
        <p:nvSpPr>
          <p:cNvPr id="1451" name="Google Shape;1451;p24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Local Scope</a:t>
            </a:r>
            <a:endParaRPr/>
          </a:p>
        </p:txBody>
      </p:sp>
      <p:sp>
        <p:nvSpPr>
          <p:cNvPr id="1452" name="Google Shape;1452;p24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Variable yang dibuat di dalam function memiliki scope local</a:t>
            </a:r>
            <a:endParaRPr sz="1600"/>
          </a:p>
          <a:p>
            <a:pPr marL="457200" lvl="0" indent="-311150" algn="l" rtl="0">
              <a:spcBef>
                <a:spcPts val="0"/>
              </a:spcBef>
              <a:spcAft>
                <a:spcPts val="0"/>
              </a:spcAft>
              <a:buSzPts val="1300"/>
              <a:buChar char="●"/>
            </a:pPr>
            <a:r>
              <a:rPr lang="id" sz="1600" dirty="0"/>
              <a:t>Variable di scope local hanya bisa diakses dari dalam function itu sendiri</a:t>
            </a:r>
            <a:endParaRPr sz="1600"/>
          </a:p>
          <a:p>
            <a:pPr marL="457200" lvl="0" indent="-311150" algn="l" rtl="0">
              <a:spcBef>
                <a:spcPts val="0"/>
              </a:spcBef>
              <a:spcAft>
                <a:spcPts val="0"/>
              </a:spcAft>
              <a:buSzPts val="1300"/>
              <a:buChar char="●"/>
            </a:pPr>
            <a:r>
              <a:rPr lang="id" sz="1600" dirty="0"/>
              <a:t>Artinya variable tersebut tidak bisa diakses dari luar function ataupun dari function lain</a:t>
            </a:r>
            <a:endParaRPr sz="160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24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Variable Local Scope</a:t>
            </a:r>
            <a:endParaRPr/>
          </a:p>
        </p:txBody>
      </p:sp>
      <p:pic>
        <p:nvPicPr>
          <p:cNvPr id="1458" name="Google Shape;1458;p247"/>
          <p:cNvPicPr preferRelativeResize="0"/>
          <p:nvPr/>
        </p:nvPicPr>
        <p:blipFill>
          <a:blip r:embed="rId3">
            <a:alphaModFix/>
          </a:blip>
          <a:stretch>
            <a:fillRect/>
          </a:stretch>
        </p:blipFill>
        <p:spPr>
          <a:xfrm>
            <a:off x="152400" y="2006250"/>
            <a:ext cx="8147834"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Integer Overflow</a:t>
            </a:r>
            <a:endParaRPr/>
          </a:p>
        </p:txBody>
      </p:sp>
      <p:pic>
        <p:nvPicPr>
          <p:cNvPr id="236" name="Google Shape;236;p38"/>
          <p:cNvPicPr preferRelativeResize="0"/>
          <p:nvPr/>
        </p:nvPicPr>
        <p:blipFill>
          <a:blip r:embed="rId3">
            <a:alphaModFix/>
          </a:blip>
          <a:stretch>
            <a:fillRect/>
          </a:stretch>
        </p:blipFill>
        <p:spPr>
          <a:xfrm>
            <a:off x="152400" y="2006250"/>
            <a:ext cx="8839201" cy="1520863"/>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24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global Keyword</a:t>
            </a:r>
            <a:endParaRPr/>
          </a:p>
        </p:txBody>
      </p:sp>
      <p:sp>
        <p:nvSpPr>
          <p:cNvPr id="1464" name="Google Shape;1464;p24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Namun jika kita ingin mengakses variable diluar function (global scope) dari dalam function, kita bisa menggunakan kata kunci global</a:t>
            </a:r>
            <a:endParaRPr sz="1600"/>
          </a:p>
          <a:p>
            <a:pPr marL="457200" lvl="0" indent="-311150" algn="l" rtl="0">
              <a:spcBef>
                <a:spcPts val="0"/>
              </a:spcBef>
              <a:spcAft>
                <a:spcPts val="0"/>
              </a:spcAft>
              <a:buSzPts val="1300"/>
              <a:buChar char="●"/>
            </a:pPr>
            <a:r>
              <a:rPr lang="id" sz="1600" dirty="0"/>
              <a:t>Dengan menggunakan kata kunci global, maka kita bisa mengakses variable yang ada di global scope dari dalam function</a:t>
            </a:r>
            <a:endParaRPr sz="160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2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global Keyword</a:t>
            </a:r>
            <a:endParaRPr/>
          </a:p>
        </p:txBody>
      </p:sp>
      <p:pic>
        <p:nvPicPr>
          <p:cNvPr id="1470" name="Google Shape;1470;p249"/>
          <p:cNvPicPr preferRelativeResize="0"/>
          <p:nvPr/>
        </p:nvPicPr>
        <p:blipFill>
          <a:blip r:embed="rId3">
            <a:alphaModFix/>
          </a:blip>
          <a:stretch>
            <a:fillRect/>
          </a:stretch>
        </p:blipFill>
        <p:spPr>
          <a:xfrm>
            <a:off x="152400" y="2006250"/>
            <a:ext cx="7900327" cy="2984850"/>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25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$GLOBAL Variable</a:t>
            </a:r>
            <a:endParaRPr/>
          </a:p>
        </p:txBody>
      </p:sp>
      <p:sp>
        <p:nvSpPr>
          <p:cNvPr id="1476" name="Google Shape;1476;p25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Selain menggunakan global keyword, setiap variable yang dibuat di global scope, secara otomatis akan disimpan di dalam array $GLOBAL oleh PHP</a:t>
            </a:r>
            <a:endParaRPr sz="1600"/>
          </a:p>
          <a:p>
            <a:pPr marL="457200" lvl="0" indent="-311150" algn="l" rtl="0">
              <a:spcBef>
                <a:spcPts val="0"/>
              </a:spcBef>
              <a:spcAft>
                <a:spcPts val="0"/>
              </a:spcAft>
              <a:buSzPts val="1300"/>
              <a:buChar char="●"/>
            </a:pPr>
            <a:r>
              <a:rPr lang="id" sz="1600" dirty="0"/>
              <a:t>Jadi kita bisa menggunakan $GLOBAL variable dengan key nama variable nya dari dalam function jika ingin mengakses global variable</a:t>
            </a:r>
            <a:endParaRPr sz="1600"/>
          </a:p>
          <a:p>
            <a:pPr marL="457200" lvl="0" indent="-311150" algn="l" rtl="0">
              <a:spcBef>
                <a:spcPts val="0"/>
              </a:spcBef>
              <a:spcAft>
                <a:spcPts val="0"/>
              </a:spcAft>
              <a:buSzPts val="1300"/>
              <a:buChar char="●"/>
            </a:pPr>
            <a:r>
              <a:rPr lang="id" sz="1600" dirty="0"/>
              <a:t>$GLOBAL adalah variable yang bersifat superglobal, artinya bisa diakses dari scope manapun</a:t>
            </a:r>
            <a:endParaRPr sz="160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25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$GLOBAL Variable</a:t>
            </a:r>
            <a:endParaRPr/>
          </a:p>
        </p:txBody>
      </p:sp>
      <p:pic>
        <p:nvPicPr>
          <p:cNvPr id="1482" name="Google Shape;1482;p251"/>
          <p:cNvPicPr preferRelativeResize="0"/>
          <p:nvPr/>
        </p:nvPicPr>
        <p:blipFill>
          <a:blip r:embed="rId3">
            <a:alphaModFix/>
          </a:blip>
          <a:stretch>
            <a:fillRect/>
          </a:stretch>
        </p:blipFill>
        <p:spPr>
          <a:xfrm>
            <a:off x="152400" y="2006250"/>
            <a:ext cx="8241750" cy="298485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8" name="Google Shape;1488;p25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Static Scope</a:t>
            </a:r>
            <a:endParaRPr/>
          </a:p>
        </p:txBody>
      </p:sp>
      <p:sp>
        <p:nvSpPr>
          <p:cNvPr id="1487" name="Google Shape;1487;p25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Secara default local variable itu siklus hidupnya hanya sebatas function nya dieksekusi</a:t>
            </a:r>
            <a:endParaRPr sz="1600"/>
          </a:p>
          <a:p>
            <a:pPr marL="457200" lvl="0" indent="-311150" algn="l" rtl="0">
              <a:spcBef>
                <a:spcPts val="0"/>
              </a:spcBef>
              <a:spcAft>
                <a:spcPts val="0"/>
              </a:spcAft>
              <a:buSzPts val="1300"/>
              <a:buChar char="●"/>
            </a:pPr>
            <a:r>
              <a:rPr lang="id" sz="1600" dirty="0"/>
              <a:t>Jika sebuah function selesai dieksekusi, maka siklus hidup local variable nya selesai</a:t>
            </a:r>
            <a:endParaRPr sz="1600"/>
          </a:p>
          <a:p>
            <a:pPr marL="457200" lvl="0" indent="-311150" algn="l" rtl="0">
              <a:spcBef>
                <a:spcPts val="0"/>
              </a:spcBef>
              <a:spcAft>
                <a:spcPts val="0"/>
              </a:spcAft>
              <a:buSzPts val="1300"/>
              <a:buChar char="●"/>
            </a:pPr>
            <a:r>
              <a:rPr lang="id" sz="1600" dirty="0"/>
              <a:t>PHP memiliki scope yang bernama static</a:t>
            </a:r>
            <a:endParaRPr sz="1600"/>
          </a:p>
          <a:p>
            <a:pPr marL="457200" lvl="0" indent="-311150" algn="l" rtl="0">
              <a:spcBef>
                <a:spcPts val="0"/>
              </a:spcBef>
              <a:spcAft>
                <a:spcPts val="0"/>
              </a:spcAft>
              <a:buSzPts val="1300"/>
              <a:buChar char="●"/>
            </a:pPr>
            <a:r>
              <a:rPr lang="id" sz="1600" dirty="0"/>
              <a:t>Static scope hanya bisa di set ke local variable</a:t>
            </a:r>
            <a:endParaRPr sz="1600"/>
          </a:p>
          <a:p>
            <a:pPr marL="457200" lvl="0" indent="-311150" algn="l" rtl="0">
              <a:spcBef>
                <a:spcPts val="0"/>
              </a:spcBef>
              <a:spcAft>
                <a:spcPts val="0"/>
              </a:spcAft>
              <a:buSzPts val="1300"/>
              <a:buChar char="●"/>
            </a:pPr>
            <a:r>
              <a:rPr lang="id" sz="1600" dirty="0"/>
              <a:t>Saat kita membuat sebuah local variable menjadi static, maka siklus hidupnya tidak akan berhenti ketika sebuah function selesai dieksekusi</a:t>
            </a:r>
            <a:endParaRPr sz="1600"/>
          </a:p>
          <a:p>
            <a:pPr marL="457200" lvl="0" indent="-311150" algn="l" rtl="0">
              <a:spcBef>
                <a:spcPts val="0"/>
              </a:spcBef>
              <a:spcAft>
                <a:spcPts val="0"/>
              </a:spcAft>
              <a:buSzPts val="1300"/>
              <a:buChar char="●"/>
            </a:pPr>
            <a:r>
              <a:rPr lang="id" sz="1600" dirty="0"/>
              <a:t>Artinya jika function tersebut dieksekusi lagi, maka static variable tersebut akan memiliki value dari sebelumnya</a:t>
            </a:r>
            <a:endParaRPr sz="160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25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Static Scope</a:t>
            </a:r>
            <a:endParaRPr/>
          </a:p>
        </p:txBody>
      </p:sp>
      <p:pic>
        <p:nvPicPr>
          <p:cNvPr id="1494" name="Google Shape;1494;p253"/>
          <p:cNvPicPr preferRelativeResize="0"/>
          <p:nvPr/>
        </p:nvPicPr>
        <p:blipFill>
          <a:blip r:embed="rId3">
            <a:alphaModFix/>
          </a:blip>
          <a:stretch>
            <a:fillRect/>
          </a:stretch>
        </p:blipFill>
        <p:spPr>
          <a:xfrm>
            <a:off x="152400" y="2006250"/>
            <a:ext cx="6671437" cy="2984850"/>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25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Reference</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25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Apa itu Reference?</a:t>
            </a:r>
            <a:endParaRPr/>
          </a:p>
        </p:txBody>
      </p:sp>
      <p:sp>
        <p:nvSpPr>
          <p:cNvPr id="1505" name="Google Shape;1505;p25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Reference adalah mengakses variable yang sama dengan nama variable yang berbeda</a:t>
            </a:r>
            <a:endParaRPr sz="1600"/>
          </a:p>
          <a:p>
            <a:pPr marL="457200" lvl="0" indent="-311150" algn="l" rtl="0">
              <a:spcBef>
                <a:spcPts val="0"/>
              </a:spcBef>
              <a:spcAft>
                <a:spcPts val="0"/>
              </a:spcAft>
              <a:buSzPts val="1300"/>
              <a:buChar char="●"/>
            </a:pPr>
            <a:r>
              <a:rPr lang="id" sz="1600" dirty="0"/>
              <a:t>Reference di PHP tidak sama dengan reference di bahasa pemrograman seperti C / C++ yang memiliki fitur pointer</a:t>
            </a:r>
            <a:endParaRPr sz="1600"/>
          </a:p>
          <a:p>
            <a:pPr marL="457200" lvl="0" indent="-311150" algn="l" rtl="0">
              <a:spcBef>
                <a:spcPts val="0"/>
              </a:spcBef>
              <a:spcAft>
                <a:spcPts val="0"/>
              </a:spcAft>
              <a:buSzPts val="1300"/>
              <a:buChar char="●"/>
            </a:pPr>
            <a:r>
              <a:rPr lang="id" sz="1600" dirty="0"/>
              <a:t>Analogi Reference itu seperti file, jika variable adalah file, dan value nya adalah isi file nya, maka reference adalah membuat shortcut (di Windows) atau alias (di Linux / Mac) terhadap file yang sama</a:t>
            </a:r>
            <a:endParaRPr sz="1600"/>
          </a:p>
          <a:p>
            <a:pPr marL="457200" lvl="0" indent="-311150" algn="l" rtl="0">
              <a:spcBef>
                <a:spcPts val="0"/>
              </a:spcBef>
              <a:spcAft>
                <a:spcPts val="0"/>
              </a:spcAft>
              <a:buSzPts val="1300"/>
              <a:buChar char="●"/>
            </a:pPr>
            <a:r>
              <a:rPr lang="id" sz="1600" dirty="0"/>
              <a:t>Saat kita mengubah isi value dari reference, maka secara otomatis value variable aslinya pun berubah</a:t>
            </a:r>
            <a:endParaRPr sz="1600"/>
          </a:p>
          <a:p>
            <a:pPr marL="457200" lvl="0" indent="-311150" algn="l" rtl="0">
              <a:spcBef>
                <a:spcPts val="0"/>
              </a:spcBef>
              <a:spcAft>
                <a:spcPts val="0"/>
              </a:spcAft>
              <a:buSzPts val="1300"/>
              <a:buChar char="●"/>
            </a:pPr>
            <a:r>
              <a:rPr lang="id" sz="1600" dirty="0"/>
              <a:t>Untuk membuat reference terhadap variable, kita bisa menggunakan karakter &amp; </a:t>
            </a:r>
            <a:endParaRPr sz="160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p25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Assign By Reference </a:t>
            </a:r>
            <a:endParaRPr/>
          </a:p>
        </p:txBody>
      </p:sp>
      <p:sp>
        <p:nvSpPr>
          <p:cNvPr id="1511" name="Google Shape;1511;p25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Pertama, PHP Reference bisa memungkinkan kita bisa membuat beberapa variable menuju ke value yang sama</a:t>
            </a:r>
            <a:endParaRPr sz="160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25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Assign By Reference </a:t>
            </a:r>
            <a:endParaRPr/>
          </a:p>
        </p:txBody>
      </p:sp>
      <p:pic>
        <p:nvPicPr>
          <p:cNvPr id="1517" name="Google Shape;1517;p257"/>
          <p:cNvPicPr preferRelativeResize="0"/>
          <p:nvPr/>
        </p:nvPicPr>
        <p:blipFill>
          <a:blip r:embed="rId3">
            <a:alphaModFix/>
          </a:blip>
          <a:stretch>
            <a:fillRect/>
          </a:stretch>
        </p:blipFill>
        <p:spPr>
          <a:xfrm>
            <a:off x="152400" y="2006250"/>
            <a:ext cx="8839201" cy="247871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Boolean</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25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Pass By Reference </a:t>
            </a:r>
            <a:endParaRPr/>
          </a:p>
        </p:txBody>
      </p:sp>
      <p:sp>
        <p:nvSpPr>
          <p:cNvPr id="1523" name="Google Shape;1523;p25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Selanjutnya yang bisa dilakukan di PHP adalah, mengirim data ke function dengan reference</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2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Pass By Reference </a:t>
            </a:r>
            <a:endParaRPr/>
          </a:p>
        </p:txBody>
      </p:sp>
      <p:pic>
        <p:nvPicPr>
          <p:cNvPr id="1529" name="Google Shape;1529;p259"/>
          <p:cNvPicPr preferRelativeResize="0"/>
          <p:nvPr/>
        </p:nvPicPr>
        <p:blipFill>
          <a:blip r:embed="rId3">
            <a:alphaModFix/>
          </a:blip>
          <a:stretch>
            <a:fillRect/>
          </a:stretch>
        </p:blipFill>
        <p:spPr>
          <a:xfrm>
            <a:off x="152400" y="2006250"/>
            <a:ext cx="8620039" cy="2984849"/>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2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Returning References</a:t>
            </a:r>
            <a:endParaRPr/>
          </a:p>
        </p:txBody>
      </p:sp>
      <p:sp>
        <p:nvSpPr>
          <p:cNvPr id="1535" name="Google Shape;1535;p26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PHP juga bisa mengembalikan reference pada function</a:t>
            </a:r>
            <a:endParaRPr sz="1600"/>
          </a:p>
          <a:p>
            <a:pPr marL="457200" lvl="0" indent="-311150" algn="l" rtl="0">
              <a:spcBef>
                <a:spcPts val="0"/>
              </a:spcBef>
              <a:spcAft>
                <a:spcPts val="0"/>
              </a:spcAft>
              <a:buSzPts val="1300"/>
              <a:buChar char="●"/>
            </a:pPr>
            <a:r>
              <a:rPr lang="id" sz="1600" dirty="0"/>
              <a:t>Namun hati-hati, gunakan fitur ini jika memang ada alasannya, karena fitur ini bisa membingungkan</a:t>
            </a:r>
            <a:endParaRPr sz="160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0" name="Google Shape;1540;p26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Returning References</a:t>
            </a:r>
            <a:endParaRPr/>
          </a:p>
        </p:txBody>
      </p:sp>
      <p:pic>
        <p:nvPicPr>
          <p:cNvPr id="1541" name="Google Shape;1541;p261"/>
          <p:cNvPicPr preferRelativeResize="0"/>
          <p:nvPr/>
        </p:nvPicPr>
        <p:blipFill>
          <a:blip r:embed="rId3">
            <a:alphaModFix/>
          </a:blip>
          <a:stretch>
            <a:fillRect/>
          </a:stretch>
        </p:blipFill>
        <p:spPr>
          <a:xfrm>
            <a:off x="152400" y="2006250"/>
            <a:ext cx="6894895" cy="2984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Boolean</a:t>
            </a:r>
            <a:endParaRPr/>
          </a:p>
        </p:txBody>
      </p:sp>
      <p:sp>
        <p:nvSpPr>
          <p:cNvPr id="247" name="Google Shape;247;p4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a:t>Tipe data boolean adalah tipe data paling sederhana di PHP</a:t>
            </a:r>
            <a:endParaRPr sz="1600"/>
          </a:p>
          <a:p>
            <a:pPr marL="457200" lvl="0" indent="-311150" algn="l" rtl="0">
              <a:spcBef>
                <a:spcPts val="0"/>
              </a:spcBef>
              <a:spcAft>
                <a:spcPts val="0"/>
              </a:spcAft>
              <a:buSzPts val="1300"/>
              <a:buChar char="●"/>
            </a:pPr>
            <a:r>
              <a:rPr lang="id" sz="1600"/>
              <a:t>Tipe data boolean adalah tipe data dengan nilai kebenaran (benar atau salah)</a:t>
            </a:r>
            <a:endParaRPr sz="1600"/>
          </a:p>
          <a:p>
            <a:pPr marL="457200" lvl="0" indent="-311150" algn="l" rtl="0">
              <a:spcBef>
                <a:spcPts val="0"/>
              </a:spcBef>
              <a:spcAft>
                <a:spcPts val="0"/>
              </a:spcAft>
              <a:buSzPts val="1300"/>
              <a:buChar char="●"/>
            </a:pPr>
            <a:r>
              <a:rPr lang="id" sz="1600"/>
              <a:t>Nilai benar direpresentasikan dengan true (case insensitive)</a:t>
            </a:r>
            <a:endParaRPr sz="1600"/>
          </a:p>
          <a:p>
            <a:pPr marL="457200" lvl="0" indent="-311150" algn="l" rtl="0">
              <a:spcBef>
                <a:spcPts val="0"/>
              </a:spcBef>
              <a:spcAft>
                <a:spcPts val="0"/>
              </a:spcAft>
              <a:buSzPts val="1300"/>
              <a:buChar char="●"/>
            </a:pPr>
            <a:r>
              <a:rPr lang="id" sz="1600"/>
              <a:t>Nilai salah direpresentasikan dengan false (case insensitive)</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Tipe Data Boolean</a:t>
            </a:r>
            <a:endParaRPr/>
          </a:p>
        </p:txBody>
      </p:sp>
      <p:pic>
        <p:nvPicPr>
          <p:cNvPr id="253" name="Google Shape;253;p41"/>
          <p:cNvPicPr preferRelativeResize="0"/>
          <p:nvPr/>
        </p:nvPicPr>
        <p:blipFill>
          <a:blip r:embed="rId3">
            <a:alphaModFix/>
          </a:blip>
          <a:stretch>
            <a:fillRect/>
          </a:stretch>
        </p:blipFill>
        <p:spPr>
          <a:xfrm>
            <a:off x="152400" y="2006250"/>
            <a:ext cx="8839200" cy="240797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String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String</a:t>
            </a:r>
            <a:endParaRPr/>
          </a:p>
        </p:txBody>
      </p:sp>
      <p:sp>
        <p:nvSpPr>
          <p:cNvPr id="264" name="Google Shape;264;p4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Tipe data string adalah tipe data representasi dari teks</a:t>
            </a:r>
            <a:endParaRPr sz="1600"/>
          </a:p>
          <a:p>
            <a:pPr marL="457200" lvl="0" indent="-311150" algn="l" rtl="0">
              <a:spcBef>
                <a:spcPts val="0"/>
              </a:spcBef>
              <a:spcAft>
                <a:spcPts val="0"/>
              </a:spcAft>
              <a:buSzPts val="1300"/>
              <a:buChar char="●"/>
            </a:pPr>
            <a:r>
              <a:rPr lang="id" sz="1600" dirty="0"/>
              <a:t>String bisa mengandung kosong atau banyak karakter</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Single Quote</a:t>
            </a:r>
            <a:endParaRPr/>
          </a:p>
        </p:txBody>
      </p:sp>
      <p:sp>
        <p:nvSpPr>
          <p:cNvPr id="270" name="Google Shape;270;p4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sz="1600" dirty="0"/>
              <a:t>Untuk membuat String di PHP, kita bisa menggunakan single quote</a:t>
            </a:r>
            <a:endParaRPr sz="1600"/>
          </a:p>
        </p:txBody>
      </p:sp>
      <p:pic>
        <p:nvPicPr>
          <p:cNvPr id="271" name="Google Shape;271;p44"/>
          <p:cNvPicPr preferRelativeResize="0"/>
          <p:nvPr/>
        </p:nvPicPr>
        <p:blipFill>
          <a:blip r:embed="rId3">
            <a:alphaModFix/>
          </a:blip>
          <a:stretch>
            <a:fillRect/>
          </a:stretch>
        </p:blipFill>
        <p:spPr>
          <a:xfrm>
            <a:off x="142875" y="2850400"/>
            <a:ext cx="8858250" cy="1581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Double Quote</a:t>
            </a:r>
            <a:endParaRPr/>
          </a:p>
        </p:txBody>
      </p:sp>
      <p:sp>
        <p:nvSpPr>
          <p:cNvPr id="277" name="Google Shape;277;p45"/>
          <p:cNvSpPr txBox="1">
            <a:spLocks noGrp="1"/>
          </p:cNvSpPr>
          <p:nvPr>
            <p:ph type="body" idx="1"/>
          </p:nvPr>
        </p:nvSpPr>
        <p:spPr>
          <a:xfrm>
            <a:off x="729450" y="1814467"/>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sz="1600" dirty="0"/>
              <a:t>Selain single quote, kita juga bisa menggunakan double quote. Salah satu kelebihan menggunakan double quote adalah, kita menggunakan escape sequence untuk beberapa hal, seperti \n untuk ENTER \t untuk TAB, \” untuk double quote, dan lain-lain</a:t>
            </a:r>
            <a:endParaRPr sz="1600"/>
          </a:p>
        </p:txBody>
      </p:sp>
      <p:pic>
        <p:nvPicPr>
          <p:cNvPr id="278" name="Google Shape;278;p45"/>
          <p:cNvPicPr preferRelativeResize="0"/>
          <p:nvPr/>
        </p:nvPicPr>
        <p:blipFill>
          <a:blip r:embed="rId3">
            <a:alphaModFix/>
          </a:blip>
          <a:stretch>
            <a:fillRect/>
          </a:stretch>
        </p:blipFill>
        <p:spPr>
          <a:xfrm>
            <a:off x="516512" y="2894825"/>
            <a:ext cx="8110974" cy="2185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Multiline String</a:t>
            </a:r>
            <a:endParaRPr/>
          </a:p>
        </p:txBody>
      </p:sp>
      <p:sp>
        <p:nvSpPr>
          <p:cNvPr id="284" name="Google Shape;284;p4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Kadang kita ingin membuat data string yang lebih dari satu baris. Untuk melakukan itu sebenarnya kita bisa menggunakan \n sebagai ENTER</a:t>
            </a:r>
            <a:endParaRPr sz="1600"/>
          </a:p>
          <a:p>
            <a:pPr marL="457200" lvl="0" indent="-311150" algn="l" rtl="0">
              <a:spcBef>
                <a:spcPts val="0"/>
              </a:spcBef>
              <a:spcAft>
                <a:spcPts val="0"/>
              </a:spcAft>
              <a:buSzPts val="1300"/>
              <a:buChar char="●"/>
            </a:pPr>
            <a:r>
              <a:rPr lang="id" sz="1600" dirty="0"/>
              <a:t>Namun PHP memiliki fitur yang lebih baik, yaitu bernama Heredoc dan Nowdoc</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9450" y="481358"/>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Pengenalan PHP</a:t>
            </a:r>
            <a:endParaRPr/>
          </a:p>
        </p:txBody>
      </p:sp>
      <p:sp>
        <p:nvSpPr>
          <p:cNvPr id="123" name="Google Shape;123;p19"/>
          <p:cNvSpPr txBox="1">
            <a:spLocks noGrp="1"/>
          </p:cNvSpPr>
          <p:nvPr>
            <p:ph type="body" idx="1"/>
          </p:nvPr>
        </p:nvSpPr>
        <p:spPr>
          <a:xfrm>
            <a:off x="729450" y="1098362"/>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2000" dirty="0"/>
              <a:t>PHP singkatan dari PHP : Hypertext Preprocessor</a:t>
            </a:r>
            <a:endParaRPr sz="2000"/>
          </a:p>
          <a:p>
            <a:pPr marL="457200" lvl="0" indent="-311150" algn="l" rtl="0">
              <a:spcBef>
                <a:spcPts val="0"/>
              </a:spcBef>
              <a:spcAft>
                <a:spcPts val="0"/>
              </a:spcAft>
              <a:buSzPts val="1300"/>
              <a:buChar char="●"/>
            </a:pPr>
            <a:r>
              <a:rPr lang="id" sz="2000" dirty="0"/>
              <a:t>PHP banyak digunakan sebagai bahasa pemrograman yang dikhususkan untuk web development</a:t>
            </a:r>
            <a:endParaRPr sz="2000"/>
          </a:p>
          <a:p>
            <a:pPr marL="457200" lvl="0" indent="-311150" algn="l" rtl="0">
              <a:spcBef>
                <a:spcPts val="0"/>
              </a:spcBef>
              <a:spcAft>
                <a:spcPts val="0"/>
              </a:spcAft>
              <a:buSzPts val="1300"/>
              <a:buChar char="●"/>
            </a:pPr>
            <a:r>
              <a:rPr lang="id" sz="2000" dirty="0"/>
              <a:t>PHP sangat mudah digunakan dan banyak sekali diadopsi oleh programmer web</a:t>
            </a:r>
            <a:endParaRPr sz="2000"/>
          </a:p>
          <a:p>
            <a:pPr marL="457200" lvl="0" indent="-311150" algn="l" rtl="0">
              <a:spcBef>
                <a:spcPts val="0"/>
              </a:spcBef>
              <a:spcAft>
                <a:spcPts val="0"/>
              </a:spcAft>
              <a:buSzPts val="1300"/>
              <a:buChar char="●"/>
            </a:pPr>
            <a:r>
              <a:rPr lang="id" sz="2000" dirty="0"/>
              <a:t>Bahkan hampir mayoritas kebanyakan web di dunia dibuat menggunakan PHP</a:t>
            </a:r>
            <a:endParaRPr sz="2000"/>
          </a:p>
          <a:p>
            <a:pPr marL="457200" lvl="0" indent="-311150" algn="l" rtl="0">
              <a:spcBef>
                <a:spcPts val="0"/>
              </a:spcBef>
              <a:spcAft>
                <a:spcPts val="0"/>
              </a:spcAft>
              <a:buSzPts val="1300"/>
              <a:buChar char="●"/>
            </a:pPr>
            <a:r>
              <a:rPr lang="id" sz="2000" dirty="0"/>
              <a:t>PHP pertama kali dibuat oleh Rasmus Lerdorf pada tahun 1995</a:t>
            </a:r>
            <a:endParaRPr sz="2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Heredoc</a:t>
            </a:r>
            <a:endParaRPr/>
          </a:p>
        </p:txBody>
      </p:sp>
      <p:sp>
        <p:nvSpPr>
          <p:cNvPr id="290" name="Google Shape;290;p4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sz="1600" dirty="0"/>
              <a:t>Heredoc adalah fitur untuk membuat String yang panjang, sehingga kita tidak perlu manual melakukan enter, tab dan yang lain-lain secara manual</a:t>
            </a:r>
            <a:endParaRPr sz="1600"/>
          </a:p>
        </p:txBody>
      </p:sp>
      <p:pic>
        <p:nvPicPr>
          <p:cNvPr id="291" name="Google Shape;291;p47"/>
          <p:cNvPicPr preferRelativeResize="0"/>
          <p:nvPr/>
        </p:nvPicPr>
        <p:blipFill>
          <a:blip r:embed="rId3">
            <a:alphaModFix/>
          </a:blip>
          <a:stretch>
            <a:fillRect/>
          </a:stretch>
        </p:blipFill>
        <p:spPr>
          <a:xfrm>
            <a:off x="0" y="2852678"/>
            <a:ext cx="9143999" cy="211609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Nowdoc</a:t>
            </a:r>
            <a:endParaRPr/>
          </a:p>
        </p:txBody>
      </p:sp>
      <p:sp>
        <p:nvSpPr>
          <p:cNvPr id="297" name="Google Shape;297;p4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sz="1600" dirty="0"/>
              <a:t>Nowdoc mirip seperti Heredoc, yang membedakan adalah pada Nowdoc tidak memiliki kemampuan parsing seperti di Heredoc atau Double Quote</a:t>
            </a:r>
            <a:r>
              <a:rPr lang="id" sz="1600" dirty="0" smtClean="0"/>
              <a:t>.</a:t>
            </a:r>
            <a:endParaRPr sz="1600"/>
          </a:p>
        </p:txBody>
      </p:sp>
      <p:pic>
        <p:nvPicPr>
          <p:cNvPr id="298" name="Google Shape;298;p48"/>
          <p:cNvPicPr preferRelativeResize="0"/>
          <p:nvPr/>
        </p:nvPicPr>
        <p:blipFill>
          <a:blip r:embed="rId3">
            <a:alphaModFix/>
          </a:blip>
          <a:stretch>
            <a:fillRect/>
          </a:stretch>
        </p:blipFill>
        <p:spPr>
          <a:xfrm>
            <a:off x="0" y="3043508"/>
            <a:ext cx="9144001" cy="174171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a:t>
            </a:r>
            <a:endParaRPr/>
          </a:p>
        </p:txBody>
      </p:sp>
      <p:sp>
        <p:nvSpPr>
          <p:cNvPr id="309" name="Google Shape;309;p5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Variable adalah tempat untuk menyimpan data sehingga bisa kita gunakan lagi di kode program selanjutnya</a:t>
            </a:r>
            <a:endParaRPr sz="1600"/>
          </a:p>
          <a:p>
            <a:pPr marL="457200" lvl="0" indent="-311150" algn="l" rtl="0">
              <a:spcBef>
                <a:spcPts val="0"/>
              </a:spcBef>
              <a:spcAft>
                <a:spcPts val="0"/>
              </a:spcAft>
              <a:buSzPts val="1300"/>
              <a:buChar char="●"/>
            </a:pPr>
            <a:r>
              <a:rPr lang="id" sz="1600" dirty="0"/>
              <a:t>Di PHP variable bisa menampung berbagai jenis tipe data dan bisa berubah-ubah tipe data</a:t>
            </a:r>
            <a:endParaRPr sz="1600"/>
          </a:p>
          <a:p>
            <a:pPr marL="457200" lvl="0" indent="-311150" algn="l" rtl="0">
              <a:spcBef>
                <a:spcPts val="0"/>
              </a:spcBef>
              <a:spcAft>
                <a:spcPts val="0"/>
              </a:spcAft>
              <a:buSzPts val="1300"/>
              <a:buChar char="●"/>
            </a:pPr>
            <a:r>
              <a:rPr lang="id" sz="1600" dirty="0"/>
              <a:t>Untuk membuat variable kita bisa menggunakan tanda $ (dolar) diikuti dengan nama variable nya</a:t>
            </a:r>
            <a:endParaRPr sz="1600"/>
          </a:p>
          <a:p>
            <a:pPr marL="457200" lvl="0" indent="-311150" algn="l" rtl="0">
              <a:spcBef>
                <a:spcPts val="0"/>
              </a:spcBef>
              <a:spcAft>
                <a:spcPts val="0"/>
              </a:spcAft>
              <a:buSzPts val="1300"/>
              <a:buChar char="●"/>
            </a:pPr>
            <a:r>
              <a:rPr lang="id" sz="1600" dirty="0"/>
              <a:t>Penamaan variable tidak boleh mengandung spasi</a:t>
            </a: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Variable</a:t>
            </a:r>
            <a:endParaRPr/>
          </a:p>
        </p:txBody>
      </p:sp>
      <p:pic>
        <p:nvPicPr>
          <p:cNvPr id="315" name="Google Shape;315;p51"/>
          <p:cNvPicPr preferRelativeResize="0"/>
          <p:nvPr/>
        </p:nvPicPr>
        <p:blipFill>
          <a:blip r:embed="rId3">
            <a:alphaModFix/>
          </a:blip>
          <a:stretch>
            <a:fillRect/>
          </a:stretch>
        </p:blipFill>
        <p:spPr>
          <a:xfrm>
            <a:off x="152400" y="2006250"/>
            <a:ext cx="8827232" cy="29848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Constant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Constant</a:t>
            </a:r>
            <a:endParaRPr/>
          </a:p>
        </p:txBody>
      </p:sp>
      <p:sp>
        <p:nvSpPr>
          <p:cNvPr id="338" name="Google Shape;338;p5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Variable di PHP sifatnya mutable, artinya bisa dirubah</a:t>
            </a:r>
            <a:endParaRPr sz="1600"/>
          </a:p>
          <a:p>
            <a:pPr marL="457200" lvl="0" indent="-311150" algn="l" rtl="0">
              <a:spcBef>
                <a:spcPts val="0"/>
              </a:spcBef>
              <a:spcAft>
                <a:spcPts val="0"/>
              </a:spcAft>
              <a:buSzPts val="1300"/>
              <a:buChar char="●"/>
            </a:pPr>
            <a:r>
              <a:rPr lang="id" sz="1600" dirty="0"/>
              <a:t>Jika kita ingin membuat variable yang immutable (tidak bisa dirubah), maka tidak bisa kita lakukan di PHP</a:t>
            </a:r>
            <a:endParaRPr sz="1600"/>
          </a:p>
          <a:p>
            <a:pPr marL="457200" lvl="0" indent="-311150" algn="l" rtl="0">
              <a:spcBef>
                <a:spcPts val="0"/>
              </a:spcBef>
              <a:spcAft>
                <a:spcPts val="0"/>
              </a:spcAft>
              <a:buSzPts val="1300"/>
              <a:buChar char="●"/>
            </a:pPr>
            <a:r>
              <a:rPr lang="id" sz="1600" dirty="0"/>
              <a:t>Sebagai gantinya, terdapat fitur yang namanya constant</a:t>
            </a:r>
            <a:endParaRPr sz="1600"/>
          </a:p>
          <a:p>
            <a:pPr marL="457200" lvl="0" indent="-311150" algn="l" rtl="0">
              <a:spcBef>
                <a:spcPts val="0"/>
              </a:spcBef>
              <a:spcAft>
                <a:spcPts val="0"/>
              </a:spcAft>
              <a:buSzPts val="1300"/>
              <a:buChar char="●"/>
            </a:pPr>
            <a:r>
              <a:rPr lang="id" sz="1600" dirty="0"/>
              <a:t>Constant adalah tempat untuk menyimpan data yang tidak bisa dirubah lagi setelah di deklarasikan</a:t>
            </a:r>
            <a:endParaRPr sz="1600"/>
          </a:p>
          <a:p>
            <a:pPr marL="457200" lvl="0" indent="-311150" algn="l" rtl="0">
              <a:spcBef>
                <a:spcPts val="0"/>
              </a:spcBef>
              <a:spcAft>
                <a:spcPts val="0"/>
              </a:spcAft>
              <a:buSzPts val="1300"/>
              <a:buChar char="●"/>
            </a:pPr>
            <a:r>
              <a:rPr lang="id" sz="1600" dirty="0"/>
              <a:t>Untuk membuat constant kita bisa menggunakan function define()</a:t>
            </a:r>
            <a:endParaRPr sz="1600"/>
          </a:p>
          <a:p>
            <a:pPr marL="457200" lvl="0" indent="-311150" algn="l" rtl="0">
              <a:spcBef>
                <a:spcPts val="0"/>
              </a:spcBef>
              <a:spcAft>
                <a:spcPts val="0"/>
              </a:spcAft>
              <a:buSzPts val="1300"/>
              <a:buChar char="●"/>
            </a:pPr>
            <a:r>
              <a:rPr lang="id" sz="1600" dirty="0"/>
              <a:t>Best practice pembuatan nama constant adalah menggunakan UPPER_CASE</a:t>
            </a:r>
            <a:endParaRPr sz="1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Constant</a:t>
            </a:r>
            <a:endParaRPr/>
          </a:p>
        </p:txBody>
      </p:sp>
      <p:pic>
        <p:nvPicPr>
          <p:cNvPr id="344" name="Google Shape;344;p56"/>
          <p:cNvPicPr preferRelativeResize="0"/>
          <p:nvPr/>
        </p:nvPicPr>
        <p:blipFill>
          <a:blip r:embed="rId3">
            <a:alphaModFix/>
          </a:blip>
          <a:stretch>
            <a:fillRect/>
          </a:stretch>
        </p:blipFill>
        <p:spPr>
          <a:xfrm>
            <a:off x="152400" y="2006250"/>
            <a:ext cx="8839200" cy="261798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6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Array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Array</a:t>
            </a:r>
            <a:endParaRPr/>
          </a:p>
        </p:txBody>
      </p:sp>
      <p:sp>
        <p:nvSpPr>
          <p:cNvPr id="396" name="Google Shape;396;p6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Array adalah tipe data yang berisikan kosong atau banyak data</a:t>
            </a:r>
            <a:endParaRPr sz="1600"/>
          </a:p>
          <a:p>
            <a:pPr marL="457200" lvl="0" indent="-311150" algn="l" rtl="0">
              <a:spcBef>
                <a:spcPts val="0"/>
              </a:spcBef>
              <a:spcAft>
                <a:spcPts val="0"/>
              </a:spcAft>
              <a:buSzPts val="1300"/>
              <a:buChar char="●"/>
            </a:pPr>
            <a:r>
              <a:rPr lang="id" sz="1600" dirty="0"/>
              <a:t>Array di PHP bisa berisikan data dengan jenis berbeda-beda</a:t>
            </a:r>
            <a:endParaRPr sz="1600"/>
          </a:p>
          <a:p>
            <a:pPr marL="457200" lvl="0" indent="-311150" algn="l" rtl="0">
              <a:spcBef>
                <a:spcPts val="0"/>
              </a:spcBef>
              <a:spcAft>
                <a:spcPts val="0"/>
              </a:spcAft>
              <a:buSzPts val="1300"/>
              <a:buChar char="●"/>
            </a:pPr>
            <a:r>
              <a:rPr lang="id" sz="1600" dirty="0"/>
              <a:t>Array di PHP memiliki panjang dinamis, artinya kita bisa menambah data ke Array sebanyak-banyaknya, tidak dibatasi kapasitasnya</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Open Source</a:t>
            </a:r>
            <a:endParaRPr/>
          </a:p>
        </p:txBody>
      </p:sp>
      <p:sp>
        <p:nvSpPr>
          <p:cNvPr id="129" name="Google Shape;129;p2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2000" dirty="0"/>
              <a:t>PHP adalah bahasa pemrograman yang opensource</a:t>
            </a:r>
            <a:endParaRPr sz="2000"/>
          </a:p>
          <a:p>
            <a:pPr marL="457200" lvl="0" indent="-311150" algn="l" rtl="0">
              <a:spcBef>
                <a:spcPts val="0"/>
              </a:spcBef>
              <a:spcAft>
                <a:spcPts val="0"/>
              </a:spcAft>
              <a:buSzPts val="1300"/>
              <a:buChar char="●"/>
            </a:pPr>
            <a:r>
              <a:rPr lang="id" sz="2000" dirty="0"/>
              <a:t>Kita bisa download PHP di website php.net</a:t>
            </a:r>
            <a:endParaRPr sz="2000"/>
          </a:p>
          <a:p>
            <a:pPr marL="457200" lvl="0" indent="-311150" algn="l" rtl="0">
              <a:spcBef>
                <a:spcPts val="0"/>
              </a:spcBef>
              <a:spcAft>
                <a:spcPts val="0"/>
              </a:spcAft>
              <a:buSzPts val="1300"/>
              <a:buChar char="●"/>
            </a:pPr>
            <a:r>
              <a:rPr lang="id" sz="2000" dirty="0"/>
              <a:t>Atau bisa liat source code nya di halaman github php </a:t>
            </a:r>
            <a:r>
              <a:rPr lang="id" sz="2000" u="sng" dirty="0">
                <a:solidFill>
                  <a:schemeClr val="hlink"/>
                </a:solidFill>
                <a:hlinkClick r:id="rId3"/>
              </a:rPr>
              <a:t>https://github.com/php/php-src</a:t>
            </a:r>
            <a:r>
              <a:rPr lang="id" sz="2000" dirty="0"/>
              <a:t> </a:t>
            </a:r>
            <a:endParaRPr sz="2000"/>
          </a:p>
          <a:p>
            <a:pPr marL="457200" lvl="0" indent="-311150" algn="l" rtl="0">
              <a:spcBef>
                <a:spcPts val="0"/>
              </a:spcBef>
              <a:spcAft>
                <a:spcPts val="0"/>
              </a:spcAft>
              <a:buSzPts val="1300"/>
              <a:buChar char="●"/>
            </a:pPr>
            <a:r>
              <a:rPr lang="id" sz="2000" dirty="0"/>
              <a:t>Selain open source, PHP juga free untuk digunakan, sehingga tidak ada biaya yang harus kita keluarkan untuk menggunakan PHP</a:t>
            </a: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Cara Kerja Array</a:t>
            </a:r>
            <a:endParaRPr/>
          </a:p>
        </p:txBody>
      </p:sp>
      <p:pic>
        <p:nvPicPr>
          <p:cNvPr id="402" name="Google Shape;402;p66"/>
          <p:cNvPicPr preferRelativeResize="0"/>
          <p:nvPr/>
        </p:nvPicPr>
        <p:blipFill>
          <a:blip r:embed="rId3">
            <a:alphaModFix/>
          </a:blip>
          <a:stretch>
            <a:fillRect/>
          </a:stretch>
        </p:blipFill>
        <p:spPr>
          <a:xfrm>
            <a:off x="1852313" y="2273650"/>
            <a:ext cx="5439375" cy="2013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Array</a:t>
            </a:r>
            <a:endParaRPr/>
          </a:p>
        </p:txBody>
      </p:sp>
      <p:pic>
        <p:nvPicPr>
          <p:cNvPr id="408" name="Google Shape;408;p67"/>
          <p:cNvPicPr preferRelativeResize="0"/>
          <p:nvPr/>
        </p:nvPicPr>
        <p:blipFill>
          <a:blip r:embed="rId3">
            <a:alphaModFix/>
          </a:blip>
          <a:stretch>
            <a:fillRect/>
          </a:stretch>
        </p:blipFill>
        <p:spPr>
          <a:xfrm>
            <a:off x="152400" y="2006250"/>
            <a:ext cx="8839197" cy="194462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8"/>
          <p:cNvSpPr txBox="1">
            <a:spLocks noGrp="1"/>
          </p:cNvSpPr>
          <p:nvPr>
            <p:ph type="title"/>
          </p:nvPr>
        </p:nvSpPr>
        <p:spPr>
          <a:xfrm>
            <a:off x="729450" y="71271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Operasi Array</a:t>
            </a:r>
            <a:endParaRPr/>
          </a:p>
        </p:txBody>
      </p:sp>
      <p:graphicFrame>
        <p:nvGraphicFramePr>
          <p:cNvPr id="414" name="Google Shape;414;p68"/>
          <p:cNvGraphicFramePr/>
          <p:nvPr/>
        </p:nvGraphicFramePr>
        <p:xfrm>
          <a:off x="952500" y="1562781"/>
          <a:ext cx="7239000" cy="3291660"/>
        </p:xfrm>
        <a:graphic>
          <a:graphicData uri="http://schemas.openxmlformats.org/drawingml/2006/table">
            <a:tbl>
              <a:tblPr>
                <a:noFill/>
                <a:tableStyleId>{7971E1B7-430A-43E1-886F-335420117264}</a:tableStyleId>
              </a:tblPr>
              <a:tblGrid>
                <a:gridCol w="2317850"/>
                <a:gridCol w="4921150"/>
              </a:tblGrid>
              <a:tr h="381000">
                <a:tc>
                  <a:txBody>
                    <a:bodyPr/>
                    <a:lstStyle/>
                    <a:p>
                      <a:pPr marL="0" lvl="0" indent="0" algn="l" rtl="0">
                        <a:spcBef>
                          <a:spcPts val="0"/>
                        </a:spcBef>
                        <a:spcAft>
                          <a:spcPts val="0"/>
                        </a:spcAft>
                        <a:buNone/>
                      </a:pPr>
                      <a:r>
                        <a:rPr lang="id" sz="1600" dirty="0"/>
                        <a:t>Operasi</a:t>
                      </a:r>
                      <a:endParaRPr sz="1600"/>
                    </a:p>
                  </a:txBody>
                  <a:tcPr marL="91425" marR="91425" marT="91425" marB="91425">
                    <a:solidFill>
                      <a:srgbClr val="CCCCCC"/>
                    </a:solidFill>
                  </a:tcPr>
                </a:tc>
                <a:tc>
                  <a:txBody>
                    <a:bodyPr/>
                    <a:lstStyle/>
                    <a:p>
                      <a:pPr marL="0" lvl="0" indent="0" algn="l" rtl="0">
                        <a:spcBef>
                          <a:spcPts val="0"/>
                        </a:spcBef>
                        <a:spcAft>
                          <a:spcPts val="0"/>
                        </a:spcAft>
                        <a:buNone/>
                      </a:pPr>
                      <a:r>
                        <a:rPr lang="id" sz="1600" dirty="0"/>
                        <a:t>Keterangan</a:t>
                      </a:r>
                      <a:endParaRPr sz="1600"/>
                    </a:p>
                  </a:txBody>
                  <a:tcPr marL="91425" marR="91425" marT="91425" marB="91425">
                    <a:solidFill>
                      <a:srgbClr val="CCCCCC"/>
                    </a:solidFill>
                  </a:tcPr>
                </a:tc>
              </a:tr>
              <a:tr h="381000">
                <a:tc>
                  <a:txBody>
                    <a:bodyPr/>
                    <a:lstStyle/>
                    <a:p>
                      <a:pPr marL="0" lvl="0" indent="0" algn="l" rtl="0">
                        <a:spcBef>
                          <a:spcPts val="0"/>
                        </a:spcBef>
                        <a:spcAft>
                          <a:spcPts val="0"/>
                        </a:spcAft>
                        <a:buNone/>
                      </a:pPr>
                      <a:r>
                        <a:rPr lang="id" sz="1600"/>
                        <a:t>$array[index]</a:t>
                      </a:r>
                      <a:endParaRPr sz="1600"/>
                    </a:p>
                  </a:txBody>
                  <a:tcPr marL="91425" marR="91425" marT="91425" marB="91425"/>
                </a:tc>
                <a:tc>
                  <a:txBody>
                    <a:bodyPr/>
                    <a:lstStyle/>
                    <a:p>
                      <a:pPr marL="0" lvl="0" indent="0" algn="l" rtl="0">
                        <a:spcBef>
                          <a:spcPts val="0"/>
                        </a:spcBef>
                        <a:spcAft>
                          <a:spcPts val="0"/>
                        </a:spcAft>
                        <a:buNone/>
                      </a:pPr>
                      <a:r>
                        <a:rPr lang="id" sz="1600"/>
                        <a:t>Mengakses data di array pada nomor index</a:t>
                      </a:r>
                      <a:endParaRPr sz="1600"/>
                    </a:p>
                  </a:txBody>
                  <a:tcPr marL="91425" marR="91425" marT="91425" marB="91425"/>
                </a:tc>
              </a:tr>
              <a:tr h="381000">
                <a:tc>
                  <a:txBody>
                    <a:bodyPr/>
                    <a:lstStyle/>
                    <a:p>
                      <a:pPr marL="0" lvl="0" indent="0" algn="l" rtl="0">
                        <a:spcBef>
                          <a:spcPts val="0"/>
                        </a:spcBef>
                        <a:spcAft>
                          <a:spcPts val="0"/>
                        </a:spcAft>
                        <a:buNone/>
                      </a:pPr>
                      <a:r>
                        <a:rPr lang="id" sz="1600"/>
                        <a:t>$array[index] = value</a:t>
                      </a:r>
                      <a:endParaRPr sz="1600"/>
                    </a:p>
                  </a:txBody>
                  <a:tcPr marL="91425" marR="91425" marT="91425" marB="91425"/>
                </a:tc>
                <a:tc>
                  <a:txBody>
                    <a:bodyPr/>
                    <a:lstStyle/>
                    <a:p>
                      <a:pPr marL="0" lvl="0" indent="0" algn="l" rtl="0">
                        <a:spcBef>
                          <a:spcPts val="0"/>
                        </a:spcBef>
                        <a:spcAft>
                          <a:spcPts val="0"/>
                        </a:spcAft>
                        <a:buNone/>
                      </a:pPr>
                      <a:r>
                        <a:rPr lang="id" sz="1600"/>
                        <a:t>Mengubah data di array pada nomor index dengan value baru</a:t>
                      </a:r>
                      <a:endParaRPr sz="1600"/>
                    </a:p>
                  </a:txBody>
                  <a:tcPr marL="91425" marR="91425" marT="91425" marB="91425"/>
                </a:tc>
              </a:tr>
              <a:tr h="381000">
                <a:tc>
                  <a:txBody>
                    <a:bodyPr/>
                    <a:lstStyle/>
                    <a:p>
                      <a:pPr marL="0" lvl="0" indent="0" algn="l" rtl="0">
                        <a:spcBef>
                          <a:spcPts val="0"/>
                        </a:spcBef>
                        <a:spcAft>
                          <a:spcPts val="0"/>
                        </a:spcAft>
                        <a:buNone/>
                      </a:pPr>
                      <a:r>
                        <a:rPr lang="id" sz="1600" dirty="0"/>
                        <a:t>$array[] = value</a:t>
                      </a:r>
                      <a:endParaRPr sz="1600"/>
                    </a:p>
                  </a:txBody>
                  <a:tcPr marL="91425" marR="91425" marT="91425" marB="91425"/>
                </a:tc>
                <a:tc>
                  <a:txBody>
                    <a:bodyPr/>
                    <a:lstStyle/>
                    <a:p>
                      <a:pPr marL="0" lvl="0" indent="0" algn="l" rtl="0">
                        <a:spcBef>
                          <a:spcPts val="0"/>
                        </a:spcBef>
                        <a:spcAft>
                          <a:spcPts val="0"/>
                        </a:spcAft>
                        <a:buNone/>
                      </a:pPr>
                      <a:r>
                        <a:rPr lang="id" sz="1600"/>
                        <a:t>Menambah data di array pada posisi paling belakang</a:t>
                      </a:r>
                      <a:endParaRPr sz="1600"/>
                    </a:p>
                  </a:txBody>
                  <a:tcPr marL="91425" marR="91425" marT="91425" marB="91425"/>
                </a:tc>
              </a:tr>
              <a:tr h="381000">
                <a:tc>
                  <a:txBody>
                    <a:bodyPr/>
                    <a:lstStyle/>
                    <a:p>
                      <a:pPr marL="0" lvl="0" indent="0" algn="l" rtl="0">
                        <a:spcBef>
                          <a:spcPts val="0"/>
                        </a:spcBef>
                        <a:spcAft>
                          <a:spcPts val="0"/>
                        </a:spcAft>
                        <a:buNone/>
                      </a:pPr>
                      <a:r>
                        <a:rPr lang="id" sz="1600"/>
                        <a:t>unset($array[index])</a:t>
                      </a:r>
                      <a:endParaRPr sz="1600"/>
                    </a:p>
                  </a:txBody>
                  <a:tcPr marL="91425" marR="91425" marT="91425" marB="91425"/>
                </a:tc>
                <a:tc>
                  <a:txBody>
                    <a:bodyPr/>
                    <a:lstStyle/>
                    <a:p>
                      <a:pPr marL="0" lvl="0" indent="0" algn="l" rtl="0">
                        <a:spcBef>
                          <a:spcPts val="0"/>
                        </a:spcBef>
                        <a:spcAft>
                          <a:spcPts val="0"/>
                        </a:spcAft>
                        <a:buNone/>
                      </a:pPr>
                      <a:r>
                        <a:rPr lang="id" sz="1600"/>
                        <a:t>Menghapus data di array, index otomatis hilang dari array</a:t>
                      </a:r>
                      <a:endParaRPr sz="1600"/>
                    </a:p>
                  </a:txBody>
                  <a:tcPr marL="91425" marR="91425" marT="91425" marB="91425"/>
                </a:tc>
              </a:tr>
              <a:tr h="381000">
                <a:tc>
                  <a:txBody>
                    <a:bodyPr/>
                    <a:lstStyle/>
                    <a:p>
                      <a:pPr marL="0" lvl="0" indent="0" algn="l" rtl="0">
                        <a:spcBef>
                          <a:spcPts val="0"/>
                        </a:spcBef>
                        <a:spcAft>
                          <a:spcPts val="0"/>
                        </a:spcAft>
                        <a:buNone/>
                      </a:pPr>
                      <a:r>
                        <a:rPr lang="id" sz="1600"/>
                        <a:t>count($array)</a:t>
                      </a:r>
                      <a:endParaRPr sz="1600"/>
                    </a:p>
                  </a:txBody>
                  <a:tcPr marL="91425" marR="91425" marT="91425" marB="91425"/>
                </a:tc>
                <a:tc>
                  <a:txBody>
                    <a:bodyPr/>
                    <a:lstStyle/>
                    <a:p>
                      <a:pPr marL="0" lvl="0" indent="0" algn="l" rtl="0">
                        <a:spcBef>
                          <a:spcPts val="0"/>
                        </a:spcBef>
                        <a:spcAft>
                          <a:spcPts val="0"/>
                        </a:spcAft>
                        <a:buNone/>
                      </a:pPr>
                      <a:r>
                        <a:rPr lang="id" sz="1600" dirty="0"/>
                        <a:t>Mengambil total data di array</a:t>
                      </a:r>
                      <a:endParaRPr sz="1600"/>
                    </a:p>
                  </a:txBody>
                  <a:tcPr marL="91425" marR="91425" marT="91425" marB="914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Operasi Array</a:t>
            </a:r>
            <a:endParaRPr/>
          </a:p>
        </p:txBody>
      </p:sp>
      <p:pic>
        <p:nvPicPr>
          <p:cNvPr id="420" name="Google Shape;420;p69"/>
          <p:cNvPicPr preferRelativeResize="0"/>
          <p:nvPr/>
        </p:nvPicPr>
        <p:blipFill>
          <a:blip r:embed="rId3">
            <a:alphaModFix/>
          </a:blip>
          <a:stretch>
            <a:fillRect/>
          </a:stretch>
        </p:blipFill>
        <p:spPr>
          <a:xfrm>
            <a:off x="152400" y="2006250"/>
            <a:ext cx="7308581" cy="29848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7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Array Sebagai Map</a:t>
            </a:r>
            <a:endParaRPr/>
          </a:p>
        </p:txBody>
      </p:sp>
      <p:sp>
        <p:nvSpPr>
          <p:cNvPr id="426" name="Google Shape;426;p7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Biasanya di kebanyakan bahasa pemrograman, terdapat tipe data bernama Map, yaitu asosiasi antara key dan value</a:t>
            </a:r>
            <a:endParaRPr sz="1600"/>
          </a:p>
          <a:p>
            <a:pPr marL="457200" lvl="0" indent="-311150" algn="l" rtl="0">
              <a:spcBef>
                <a:spcPts val="0"/>
              </a:spcBef>
              <a:spcAft>
                <a:spcPts val="0"/>
              </a:spcAft>
              <a:buSzPts val="1300"/>
              <a:buChar char="●"/>
            </a:pPr>
            <a:r>
              <a:rPr lang="id" sz="1600" dirty="0"/>
              <a:t>Namun di PHP, Map bisa dibuat menggunakan Array</a:t>
            </a:r>
            <a:endParaRPr sz="1600"/>
          </a:p>
          <a:p>
            <a:pPr marL="457200" lvl="0" indent="-311150" algn="l" rtl="0">
              <a:spcBef>
                <a:spcPts val="0"/>
              </a:spcBef>
              <a:spcAft>
                <a:spcPts val="0"/>
              </a:spcAft>
              <a:buSzPts val="1300"/>
              <a:buChar char="●"/>
            </a:pPr>
            <a:r>
              <a:rPr lang="id" sz="1600" dirty="0"/>
              <a:t>Secara default Array akan menggunakan index (number) sebagai key dan value nya kita bisa bebas memasukkan data ke dalam Array</a:t>
            </a:r>
            <a:endParaRPr sz="1600"/>
          </a:p>
          <a:p>
            <a:pPr marL="457200" lvl="0" indent="-311150" algn="l" rtl="0">
              <a:spcBef>
                <a:spcPts val="0"/>
              </a:spcBef>
              <a:spcAft>
                <a:spcPts val="0"/>
              </a:spcAft>
              <a:buSzPts val="1300"/>
              <a:buChar char="●"/>
            </a:pPr>
            <a:r>
              <a:rPr lang="id" sz="1600" dirty="0"/>
              <a:t>Namun jika kita ingin, kita juga bisa mengubah index nya tidak harus menggunakan number, bisa gunakan tipe data lain, seperti string misal nya</a:t>
            </a:r>
            <a:endParaRPr sz="1600"/>
          </a:p>
          <a:p>
            <a:pPr marL="457200" lvl="0" indent="-311150" algn="l" rtl="0">
              <a:spcBef>
                <a:spcPts val="0"/>
              </a:spcBef>
              <a:spcAft>
                <a:spcPts val="0"/>
              </a:spcAft>
              <a:buSzPts val="1300"/>
              <a:buChar char="●"/>
            </a:pPr>
            <a:r>
              <a:rPr lang="id" sz="1600" dirty="0"/>
              <a:t>Hal tersebut terlihat seperti Map di bahasa pemrograman lain</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7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Map</a:t>
            </a:r>
            <a:endParaRPr/>
          </a:p>
        </p:txBody>
      </p:sp>
      <p:pic>
        <p:nvPicPr>
          <p:cNvPr id="432" name="Google Shape;432;p71"/>
          <p:cNvPicPr preferRelativeResize="0"/>
          <p:nvPr/>
        </p:nvPicPr>
        <p:blipFill>
          <a:blip r:embed="rId3">
            <a:alphaModFix/>
          </a:blip>
          <a:stretch>
            <a:fillRect/>
          </a:stretch>
        </p:blipFill>
        <p:spPr>
          <a:xfrm>
            <a:off x="152400" y="2006250"/>
            <a:ext cx="5893998" cy="2984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7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Array di dalam Array</a:t>
            </a:r>
            <a:endParaRPr/>
          </a:p>
        </p:txBody>
      </p:sp>
      <p:sp>
        <p:nvSpPr>
          <p:cNvPr id="438" name="Google Shape;438;p7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smtClean="0"/>
              <a:t>Array </a:t>
            </a:r>
            <a:r>
              <a:rPr lang="id" sz="1600" dirty="0"/>
              <a:t>di PHP bisa berisikan data apapun</a:t>
            </a:r>
            <a:endParaRPr sz="1600"/>
          </a:p>
          <a:p>
            <a:pPr marL="457200" lvl="0" indent="-311150" algn="l" rtl="0">
              <a:spcBef>
                <a:spcPts val="0"/>
              </a:spcBef>
              <a:spcAft>
                <a:spcPts val="0"/>
              </a:spcAft>
              <a:buSzPts val="1300"/>
              <a:buChar char="●"/>
            </a:pPr>
            <a:r>
              <a:rPr lang="id" sz="1600" dirty="0"/>
              <a:t>Sehingga kita juga bisa membuat array di dalam array jika memang dibutuhkan</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7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Array di dalam Array</a:t>
            </a:r>
            <a:endParaRPr/>
          </a:p>
        </p:txBody>
      </p:sp>
      <p:pic>
        <p:nvPicPr>
          <p:cNvPr id="444" name="Google Shape;444;p73"/>
          <p:cNvPicPr preferRelativeResize="0"/>
          <p:nvPr/>
        </p:nvPicPr>
        <p:blipFill>
          <a:blip r:embed="rId3">
            <a:alphaModFix/>
          </a:blip>
          <a:stretch>
            <a:fillRect/>
          </a:stretch>
        </p:blipFill>
        <p:spPr>
          <a:xfrm>
            <a:off x="152400" y="2006250"/>
            <a:ext cx="8839200" cy="291158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7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Aritmatika</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7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Operator Aritmatika (1)</a:t>
            </a:r>
            <a:endParaRPr/>
          </a:p>
        </p:txBody>
      </p:sp>
      <p:graphicFrame>
        <p:nvGraphicFramePr>
          <p:cNvPr id="455" name="Google Shape;455;p75"/>
          <p:cNvGraphicFramePr/>
          <p:nvPr/>
        </p:nvGraphicFramePr>
        <p:xfrm>
          <a:off x="952500" y="2056625"/>
          <a:ext cx="7239000" cy="2986830"/>
        </p:xfrm>
        <a:graphic>
          <a:graphicData uri="http://schemas.openxmlformats.org/drawingml/2006/table">
            <a:tbl>
              <a:tblPr>
                <a:noFill/>
                <a:tableStyleId>{7971E1B7-430A-43E1-886F-335420117264}</a:tableStyleId>
              </a:tblPr>
              <a:tblGrid>
                <a:gridCol w="3619500"/>
                <a:gridCol w="3619500"/>
              </a:tblGrid>
              <a:tr h="381000">
                <a:tc>
                  <a:txBody>
                    <a:bodyPr/>
                    <a:lstStyle/>
                    <a:p>
                      <a:pPr marL="0" lvl="0" indent="0" algn="l" rtl="0">
                        <a:spcBef>
                          <a:spcPts val="0"/>
                        </a:spcBef>
                        <a:spcAft>
                          <a:spcPts val="0"/>
                        </a:spcAft>
                        <a:buNone/>
                      </a:pPr>
                      <a:r>
                        <a:rPr lang="id" sz="1600" dirty="0"/>
                        <a:t>Operator</a:t>
                      </a:r>
                      <a:endParaRPr sz="1600"/>
                    </a:p>
                  </a:txBody>
                  <a:tcPr marL="91425" marR="91425" marT="91425" marB="91425">
                    <a:solidFill>
                      <a:srgbClr val="CCCCCC"/>
                    </a:solidFill>
                  </a:tcPr>
                </a:tc>
                <a:tc>
                  <a:txBody>
                    <a:bodyPr/>
                    <a:lstStyle/>
                    <a:p>
                      <a:pPr marL="0" lvl="0" indent="0" algn="l" rtl="0">
                        <a:spcBef>
                          <a:spcPts val="0"/>
                        </a:spcBef>
                        <a:spcAft>
                          <a:spcPts val="0"/>
                        </a:spcAft>
                        <a:buNone/>
                      </a:pPr>
                      <a:r>
                        <a:rPr lang="id" sz="1600" dirty="0"/>
                        <a:t>Keterangan</a:t>
                      </a:r>
                      <a:endParaRPr sz="1600"/>
                    </a:p>
                  </a:txBody>
                  <a:tcPr marL="91425" marR="91425" marT="91425" marB="91425">
                    <a:solidFill>
                      <a:srgbClr val="CCCCCC"/>
                    </a:solidFill>
                  </a:tcPr>
                </a:tc>
              </a:tr>
              <a:tr h="381000">
                <a:tc>
                  <a:txBody>
                    <a:bodyPr/>
                    <a:lstStyle/>
                    <a:p>
                      <a:pPr marL="0" lvl="0" indent="0" algn="l" rtl="0">
                        <a:spcBef>
                          <a:spcPts val="0"/>
                        </a:spcBef>
                        <a:spcAft>
                          <a:spcPts val="0"/>
                        </a:spcAft>
                        <a:buNone/>
                      </a:pPr>
                      <a:r>
                        <a:rPr lang="id" sz="1600" dirty="0"/>
                        <a:t>+$variable</a:t>
                      </a:r>
                      <a:endParaRPr sz="1600"/>
                    </a:p>
                  </a:txBody>
                  <a:tcPr marL="91425" marR="91425" marT="91425" marB="91425"/>
                </a:tc>
                <a:tc>
                  <a:txBody>
                    <a:bodyPr/>
                    <a:lstStyle/>
                    <a:p>
                      <a:pPr marL="0" lvl="0" indent="0" algn="l" rtl="0">
                        <a:spcBef>
                          <a:spcPts val="0"/>
                        </a:spcBef>
                        <a:spcAft>
                          <a:spcPts val="0"/>
                        </a:spcAft>
                        <a:buNone/>
                      </a:pPr>
                      <a:r>
                        <a:rPr lang="id" sz="1600"/>
                        <a:t>Positif</a:t>
                      </a:r>
                      <a:endParaRPr sz="1600"/>
                    </a:p>
                  </a:txBody>
                  <a:tcPr marL="91425" marR="91425" marT="91425" marB="91425"/>
                </a:tc>
              </a:tr>
              <a:tr h="381000">
                <a:tc>
                  <a:txBody>
                    <a:bodyPr/>
                    <a:lstStyle/>
                    <a:p>
                      <a:pPr marL="0" lvl="0" indent="0" algn="l" rtl="0">
                        <a:spcBef>
                          <a:spcPts val="0"/>
                        </a:spcBef>
                        <a:spcAft>
                          <a:spcPts val="0"/>
                        </a:spcAft>
                        <a:buNone/>
                      </a:pPr>
                      <a:r>
                        <a:rPr lang="id" sz="1600" dirty="0"/>
                        <a:t>-$variable</a:t>
                      </a:r>
                      <a:endParaRPr sz="1600"/>
                    </a:p>
                  </a:txBody>
                  <a:tcPr marL="91425" marR="91425" marT="91425" marB="91425"/>
                </a:tc>
                <a:tc>
                  <a:txBody>
                    <a:bodyPr/>
                    <a:lstStyle/>
                    <a:p>
                      <a:pPr marL="0" lvl="0" indent="0" algn="l" rtl="0">
                        <a:spcBef>
                          <a:spcPts val="0"/>
                        </a:spcBef>
                        <a:spcAft>
                          <a:spcPts val="0"/>
                        </a:spcAft>
                        <a:buNone/>
                      </a:pPr>
                      <a:r>
                        <a:rPr lang="id" sz="1600"/>
                        <a:t>Negatif</a:t>
                      </a:r>
                      <a:endParaRPr sz="1600"/>
                    </a:p>
                  </a:txBody>
                  <a:tcPr marL="91425" marR="91425" marT="91425" marB="91425"/>
                </a:tc>
              </a:tr>
              <a:tr h="381000">
                <a:tc>
                  <a:txBody>
                    <a:bodyPr/>
                    <a:lstStyle/>
                    <a:p>
                      <a:pPr marL="0" lvl="0" indent="0" algn="l" rtl="0">
                        <a:spcBef>
                          <a:spcPts val="0"/>
                        </a:spcBef>
                        <a:spcAft>
                          <a:spcPts val="0"/>
                        </a:spcAft>
                        <a:buNone/>
                      </a:pPr>
                      <a:r>
                        <a:rPr lang="id" sz="1600"/>
                        <a:t>$variable + $variable</a:t>
                      </a:r>
                      <a:endParaRPr sz="1600"/>
                    </a:p>
                  </a:txBody>
                  <a:tcPr marL="91425" marR="91425" marT="91425" marB="91425"/>
                </a:tc>
                <a:tc>
                  <a:txBody>
                    <a:bodyPr/>
                    <a:lstStyle/>
                    <a:p>
                      <a:pPr marL="0" lvl="0" indent="0" algn="l" rtl="0">
                        <a:spcBef>
                          <a:spcPts val="0"/>
                        </a:spcBef>
                        <a:spcAft>
                          <a:spcPts val="0"/>
                        </a:spcAft>
                        <a:buNone/>
                      </a:pPr>
                      <a:r>
                        <a:rPr lang="id" sz="1600"/>
                        <a:t>Penambahan</a:t>
                      </a:r>
                      <a:endParaRPr sz="1600"/>
                    </a:p>
                  </a:txBody>
                  <a:tcPr marL="91425" marR="91425" marT="91425" marB="91425"/>
                </a:tc>
              </a:tr>
              <a:tr h="381000">
                <a:tc>
                  <a:txBody>
                    <a:bodyPr/>
                    <a:lstStyle/>
                    <a:p>
                      <a:pPr marL="0" lvl="0" indent="0" algn="l" rtl="0">
                        <a:spcBef>
                          <a:spcPts val="0"/>
                        </a:spcBef>
                        <a:spcAft>
                          <a:spcPts val="0"/>
                        </a:spcAft>
                        <a:buNone/>
                      </a:pPr>
                      <a:r>
                        <a:rPr lang="id" sz="1600"/>
                        <a:t>$variable - $variable</a:t>
                      </a:r>
                      <a:endParaRPr sz="1600"/>
                    </a:p>
                  </a:txBody>
                  <a:tcPr marL="91425" marR="91425" marT="91425" marB="91425"/>
                </a:tc>
                <a:tc>
                  <a:txBody>
                    <a:bodyPr/>
                    <a:lstStyle/>
                    <a:p>
                      <a:pPr marL="0" lvl="0" indent="0" algn="l" rtl="0">
                        <a:spcBef>
                          <a:spcPts val="0"/>
                        </a:spcBef>
                        <a:spcAft>
                          <a:spcPts val="0"/>
                        </a:spcAft>
                        <a:buNone/>
                      </a:pPr>
                      <a:r>
                        <a:rPr lang="id" sz="1600"/>
                        <a:t>Pengurangan</a:t>
                      </a:r>
                      <a:endParaRPr sz="1600"/>
                    </a:p>
                  </a:txBody>
                  <a:tcPr marL="91425" marR="91425" marT="91425" marB="91425"/>
                </a:tc>
              </a:tr>
              <a:tr h="381000">
                <a:tc>
                  <a:txBody>
                    <a:bodyPr/>
                    <a:lstStyle/>
                    <a:p>
                      <a:pPr marL="0" lvl="0" indent="0" algn="l" rtl="0">
                        <a:spcBef>
                          <a:spcPts val="0"/>
                        </a:spcBef>
                        <a:spcAft>
                          <a:spcPts val="0"/>
                        </a:spcAft>
                        <a:buNone/>
                      </a:pPr>
                      <a:r>
                        <a:rPr lang="id" sz="1600"/>
                        <a:t>$variable * $variable</a:t>
                      </a:r>
                      <a:endParaRPr sz="1600"/>
                    </a:p>
                  </a:txBody>
                  <a:tcPr marL="91425" marR="91425" marT="91425" marB="91425"/>
                </a:tc>
                <a:tc>
                  <a:txBody>
                    <a:bodyPr/>
                    <a:lstStyle/>
                    <a:p>
                      <a:pPr marL="0" lvl="0" indent="0" algn="l" rtl="0">
                        <a:spcBef>
                          <a:spcPts val="0"/>
                        </a:spcBef>
                        <a:spcAft>
                          <a:spcPts val="0"/>
                        </a:spcAft>
                        <a:buNone/>
                      </a:pPr>
                      <a:r>
                        <a:rPr lang="id" sz="1600"/>
                        <a:t>Perkalian</a:t>
                      </a:r>
                      <a:endParaRPr sz="1600"/>
                    </a:p>
                  </a:txBody>
                  <a:tcPr marL="91425" marR="91425" marT="91425" marB="91425"/>
                </a:tc>
              </a:tr>
              <a:tr h="381000">
                <a:tc>
                  <a:txBody>
                    <a:bodyPr/>
                    <a:lstStyle/>
                    <a:p>
                      <a:pPr marL="0" lvl="0" indent="0" algn="l" rtl="0">
                        <a:spcBef>
                          <a:spcPts val="0"/>
                        </a:spcBef>
                        <a:spcAft>
                          <a:spcPts val="0"/>
                        </a:spcAft>
                        <a:buNone/>
                      </a:pPr>
                      <a:r>
                        <a:rPr lang="id" sz="1600"/>
                        <a:t>$variable / $variable</a:t>
                      </a:r>
                      <a:endParaRPr sz="1600"/>
                    </a:p>
                  </a:txBody>
                  <a:tcPr marL="91425" marR="91425" marT="91425" marB="91425"/>
                </a:tc>
                <a:tc>
                  <a:txBody>
                    <a:bodyPr/>
                    <a:lstStyle/>
                    <a:p>
                      <a:pPr marL="0" lvl="0" indent="0" algn="l" rtl="0">
                        <a:spcBef>
                          <a:spcPts val="0"/>
                        </a:spcBef>
                        <a:spcAft>
                          <a:spcPts val="0"/>
                        </a:spcAft>
                        <a:buNone/>
                      </a:pPr>
                      <a:r>
                        <a:rPr lang="id" sz="1600" dirty="0"/>
                        <a:t>Pembagian</a:t>
                      </a:r>
                      <a:endParaRPr sz="1600"/>
                    </a:p>
                  </a:txBody>
                  <a:tcPr marL="91425" marR="91425" marT="91425" marB="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Proses Development PHP</a:t>
            </a:r>
            <a:endParaRPr/>
          </a:p>
        </p:txBody>
      </p:sp>
      <p:pic>
        <p:nvPicPr>
          <p:cNvPr id="142" name="Google Shape;142;p22"/>
          <p:cNvPicPr preferRelativeResize="0"/>
          <p:nvPr/>
        </p:nvPicPr>
        <p:blipFill>
          <a:blip r:embed="rId3">
            <a:alphaModFix/>
          </a:blip>
          <a:stretch>
            <a:fillRect/>
          </a:stretch>
        </p:blipFill>
        <p:spPr>
          <a:xfrm>
            <a:off x="2775887" y="2006250"/>
            <a:ext cx="3592232" cy="29848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7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Aritmatika (2)</a:t>
            </a:r>
            <a:endParaRPr/>
          </a:p>
        </p:txBody>
      </p:sp>
      <p:graphicFrame>
        <p:nvGraphicFramePr>
          <p:cNvPr id="461" name="Google Shape;461;p76"/>
          <p:cNvGraphicFramePr/>
          <p:nvPr/>
        </p:nvGraphicFramePr>
        <p:xfrm>
          <a:off x="952500" y="2056625"/>
          <a:ext cx="7239000" cy="1280070"/>
        </p:xfrm>
        <a:graphic>
          <a:graphicData uri="http://schemas.openxmlformats.org/drawingml/2006/table">
            <a:tbl>
              <a:tblPr>
                <a:noFill/>
                <a:tableStyleId>{7971E1B7-430A-43E1-886F-335420117264}</a:tableStyleId>
              </a:tblPr>
              <a:tblGrid>
                <a:gridCol w="3619500"/>
                <a:gridCol w="3619500"/>
              </a:tblGrid>
              <a:tr h="381000">
                <a:tc>
                  <a:txBody>
                    <a:bodyPr/>
                    <a:lstStyle/>
                    <a:p>
                      <a:pPr marL="0" lvl="0" indent="0" algn="l" rtl="0">
                        <a:spcBef>
                          <a:spcPts val="0"/>
                        </a:spcBef>
                        <a:spcAft>
                          <a:spcPts val="0"/>
                        </a:spcAft>
                        <a:buNone/>
                      </a:pPr>
                      <a:r>
                        <a:rPr lang="id" sz="1600" dirty="0"/>
                        <a:t>Operator</a:t>
                      </a:r>
                      <a:endParaRPr sz="1600"/>
                    </a:p>
                  </a:txBody>
                  <a:tcPr marL="91425" marR="91425" marT="91425" marB="91425">
                    <a:solidFill>
                      <a:srgbClr val="CCCCCC"/>
                    </a:solidFill>
                  </a:tcPr>
                </a:tc>
                <a:tc>
                  <a:txBody>
                    <a:bodyPr/>
                    <a:lstStyle/>
                    <a:p>
                      <a:pPr marL="0" lvl="0" indent="0" algn="l" rtl="0">
                        <a:spcBef>
                          <a:spcPts val="0"/>
                        </a:spcBef>
                        <a:spcAft>
                          <a:spcPts val="0"/>
                        </a:spcAft>
                        <a:buNone/>
                      </a:pPr>
                      <a:r>
                        <a:rPr lang="id" sz="1600"/>
                        <a:t>Keterangan</a:t>
                      </a:r>
                      <a:endParaRPr sz="1600"/>
                    </a:p>
                  </a:txBody>
                  <a:tcPr marL="91425" marR="91425" marT="91425" marB="91425">
                    <a:solidFill>
                      <a:srgbClr val="CCCCCC"/>
                    </a:solidFill>
                  </a:tcPr>
                </a:tc>
              </a:tr>
              <a:tr h="381000">
                <a:tc>
                  <a:txBody>
                    <a:bodyPr/>
                    <a:lstStyle/>
                    <a:p>
                      <a:pPr marL="0" lvl="0" indent="0" algn="l" rtl="0">
                        <a:spcBef>
                          <a:spcPts val="0"/>
                        </a:spcBef>
                        <a:spcAft>
                          <a:spcPts val="0"/>
                        </a:spcAft>
                        <a:buNone/>
                      </a:pPr>
                      <a:r>
                        <a:rPr lang="id" sz="1600" dirty="0"/>
                        <a:t>$variable % $variable</a:t>
                      </a:r>
                      <a:endParaRPr sz="1600"/>
                    </a:p>
                  </a:txBody>
                  <a:tcPr marL="91425" marR="91425" marT="91425" marB="91425"/>
                </a:tc>
                <a:tc>
                  <a:txBody>
                    <a:bodyPr/>
                    <a:lstStyle/>
                    <a:p>
                      <a:pPr marL="0" lvl="0" indent="0" algn="l" rtl="0">
                        <a:spcBef>
                          <a:spcPts val="0"/>
                        </a:spcBef>
                        <a:spcAft>
                          <a:spcPts val="0"/>
                        </a:spcAft>
                        <a:buNone/>
                      </a:pPr>
                      <a:r>
                        <a:rPr lang="id" sz="1600"/>
                        <a:t>Sisa bagi</a:t>
                      </a:r>
                      <a:endParaRPr sz="1600"/>
                    </a:p>
                  </a:txBody>
                  <a:tcPr marL="91425" marR="91425" marT="91425" marB="91425"/>
                </a:tc>
              </a:tr>
              <a:tr h="381000">
                <a:tc>
                  <a:txBody>
                    <a:bodyPr/>
                    <a:lstStyle/>
                    <a:p>
                      <a:pPr marL="0" lvl="0" indent="0" algn="l" rtl="0">
                        <a:spcBef>
                          <a:spcPts val="0"/>
                        </a:spcBef>
                        <a:spcAft>
                          <a:spcPts val="0"/>
                        </a:spcAft>
                        <a:buNone/>
                      </a:pPr>
                      <a:r>
                        <a:rPr lang="id" sz="1600"/>
                        <a:t>$variable ** $variable</a:t>
                      </a:r>
                      <a:endParaRPr sz="1600"/>
                    </a:p>
                  </a:txBody>
                  <a:tcPr marL="91425" marR="91425" marT="91425" marB="91425"/>
                </a:tc>
                <a:tc>
                  <a:txBody>
                    <a:bodyPr/>
                    <a:lstStyle/>
                    <a:p>
                      <a:pPr marL="0" lvl="0" indent="0" algn="l" rtl="0">
                        <a:spcBef>
                          <a:spcPts val="0"/>
                        </a:spcBef>
                        <a:spcAft>
                          <a:spcPts val="0"/>
                        </a:spcAft>
                        <a:buNone/>
                      </a:pPr>
                      <a:r>
                        <a:rPr lang="id" sz="1600" dirty="0"/>
                        <a:t>Pangkat</a:t>
                      </a:r>
                      <a:endParaRPr sz="1600"/>
                    </a:p>
                  </a:txBody>
                  <a:tcPr marL="91425" marR="91425" marT="91425" marB="91425"/>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Operator Aritmatika</a:t>
            </a:r>
            <a:endParaRPr/>
          </a:p>
        </p:txBody>
      </p:sp>
      <p:pic>
        <p:nvPicPr>
          <p:cNvPr id="467" name="Google Shape;467;p77"/>
          <p:cNvPicPr preferRelativeResize="0"/>
          <p:nvPr/>
        </p:nvPicPr>
        <p:blipFill>
          <a:blip r:embed="rId3">
            <a:alphaModFix/>
          </a:blip>
          <a:stretch>
            <a:fillRect/>
          </a:stretch>
        </p:blipFill>
        <p:spPr>
          <a:xfrm>
            <a:off x="152400" y="2006250"/>
            <a:ext cx="8839202" cy="242438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Penugasan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7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Penugasan</a:t>
            </a:r>
            <a:endParaRPr/>
          </a:p>
        </p:txBody>
      </p:sp>
      <p:sp>
        <p:nvSpPr>
          <p:cNvPr id="478" name="Google Shape;478;p7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Operator penugasan di PHP sama seperti bahasa pemrograman lain, yaitu dengan menggunakan karakter = (sama dengan)</a:t>
            </a:r>
            <a:endParaRPr sz="1600"/>
          </a:p>
          <a:p>
            <a:pPr marL="457200" lvl="0" indent="-311150" algn="l" rtl="0">
              <a:spcBef>
                <a:spcPts val="0"/>
              </a:spcBef>
              <a:spcAft>
                <a:spcPts val="0"/>
              </a:spcAft>
              <a:buSzPts val="1300"/>
              <a:buChar char="●"/>
            </a:pPr>
            <a:r>
              <a:rPr lang="id" sz="1600" dirty="0"/>
              <a:t>Operator penugasan sudah sering kita gunakan, terutama ketika mengubah value sebuah variable</a:t>
            </a:r>
            <a:endParaRPr sz="1600"/>
          </a:p>
          <a:p>
            <a:pPr marL="457200" lvl="0" indent="-311150" algn="l" rtl="0">
              <a:spcBef>
                <a:spcPts val="0"/>
              </a:spcBef>
              <a:spcAft>
                <a:spcPts val="0"/>
              </a:spcAft>
              <a:buSzPts val="1300"/>
              <a:buChar char="●"/>
            </a:pPr>
            <a:r>
              <a:rPr lang="id" sz="1600" dirty="0"/>
              <a:t>Namun selain hal itu, operasi penugasan juga bisa digunakan untuk operasi aritmatika</a:t>
            </a:r>
            <a:endParaRPr sz="16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8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Penugasan Aritmatika</a:t>
            </a:r>
            <a:endParaRPr/>
          </a:p>
        </p:txBody>
      </p:sp>
      <p:graphicFrame>
        <p:nvGraphicFramePr>
          <p:cNvPr id="484" name="Google Shape;484;p80"/>
          <p:cNvGraphicFramePr/>
          <p:nvPr/>
        </p:nvGraphicFramePr>
        <p:xfrm>
          <a:off x="952500" y="2190750"/>
          <a:ext cx="7239000" cy="2560140"/>
        </p:xfrm>
        <a:graphic>
          <a:graphicData uri="http://schemas.openxmlformats.org/drawingml/2006/table">
            <a:tbl>
              <a:tblPr>
                <a:noFill/>
                <a:tableStyleId>{7971E1B7-430A-43E1-886F-335420117264}</a:tableStyleId>
              </a:tblPr>
              <a:tblGrid>
                <a:gridCol w="3619500"/>
                <a:gridCol w="3619500"/>
              </a:tblGrid>
              <a:tr h="381000">
                <a:tc>
                  <a:txBody>
                    <a:bodyPr/>
                    <a:lstStyle/>
                    <a:p>
                      <a:pPr marL="0" lvl="0" indent="0" algn="l" rtl="0">
                        <a:spcBef>
                          <a:spcPts val="0"/>
                        </a:spcBef>
                        <a:spcAft>
                          <a:spcPts val="0"/>
                        </a:spcAft>
                        <a:buNone/>
                      </a:pPr>
                      <a:r>
                        <a:rPr lang="id" sz="1600" dirty="0"/>
                        <a:t>Penugasan</a:t>
                      </a:r>
                      <a:endParaRPr sz="1600"/>
                    </a:p>
                  </a:txBody>
                  <a:tcPr marL="91425" marR="91425" marT="91425" marB="91425"/>
                </a:tc>
                <a:tc>
                  <a:txBody>
                    <a:bodyPr/>
                    <a:lstStyle/>
                    <a:p>
                      <a:pPr marL="0" lvl="0" indent="0" algn="l" rtl="0">
                        <a:spcBef>
                          <a:spcPts val="0"/>
                        </a:spcBef>
                        <a:spcAft>
                          <a:spcPts val="0"/>
                        </a:spcAft>
                        <a:buNone/>
                      </a:pPr>
                      <a:r>
                        <a:rPr lang="id" sz="1600"/>
                        <a:t>Keterangan</a:t>
                      </a:r>
                      <a:endParaRPr sz="1600"/>
                    </a:p>
                  </a:txBody>
                  <a:tcPr marL="91425" marR="91425" marT="91425" marB="91425"/>
                </a:tc>
              </a:tr>
              <a:tr h="381000">
                <a:tc>
                  <a:txBody>
                    <a:bodyPr/>
                    <a:lstStyle/>
                    <a:p>
                      <a:pPr marL="0" lvl="0" indent="0" algn="l" rtl="0">
                        <a:spcBef>
                          <a:spcPts val="0"/>
                        </a:spcBef>
                        <a:spcAft>
                          <a:spcPts val="0"/>
                        </a:spcAft>
                        <a:buNone/>
                      </a:pPr>
                      <a:r>
                        <a:rPr lang="id" sz="1600" dirty="0"/>
                        <a:t>$a += $b</a:t>
                      </a:r>
                      <a:endParaRPr sz="1600"/>
                    </a:p>
                  </a:txBody>
                  <a:tcPr marL="91425" marR="91425" marT="91425" marB="91425"/>
                </a:tc>
                <a:tc>
                  <a:txBody>
                    <a:bodyPr/>
                    <a:lstStyle/>
                    <a:p>
                      <a:pPr marL="0" lvl="0" indent="0" algn="l" rtl="0">
                        <a:spcBef>
                          <a:spcPts val="0"/>
                        </a:spcBef>
                        <a:spcAft>
                          <a:spcPts val="0"/>
                        </a:spcAft>
                        <a:buNone/>
                      </a:pPr>
                      <a:r>
                        <a:rPr lang="id" sz="1600"/>
                        <a:t>$a = $a + b</a:t>
                      </a:r>
                      <a:endParaRPr sz="1600"/>
                    </a:p>
                  </a:txBody>
                  <a:tcPr marL="91425" marR="91425" marT="91425" marB="91425"/>
                </a:tc>
              </a:tr>
              <a:tr h="381000">
                <a:tc>
                  <a:txBody>
                    <a:bodyPr/>
                    <a:lstStyle/>
                    <a:p>
                      <a:pPr marL="0" lvl="0" indent="0" algn="l" rtl="0">
                        <a:spcBef>
                          <a:spcPts val="0"/>
                        </a:spcBef>
                        <a:spcAft>
                          <a:spcPts val="0"/>
                        </a:spcAft>
                        <a:buNone/>
                      </a:pPr>
                      <a:r>
                        <a:rPr lang="id" sz="1600"/>
                        <a:t>$a -= $b</a:t>
                      </a:r>
                      <a:endParaRPr sz="1600"/>
                    </a:p>
                  </a:txBody>
                  <a:tcPr marL="91425" marR="91425" marT="91425" marB="91425"/>
                </a:tc>
                <a:tc>
                  <a:txBody>
                    <a:bodyPr/>
                    <a:lstStyle/>
                    <a:p>
                      <a:pPr marL="0" lvl="0" indent="0" algn="l" rtl="0">
                        <a:spcBef>
                          <a:spcPts val="0"/>
                        </a:spcBef>
                        <a:spcAft>
                          <a:spcPts val="0"/>
                        </a:spcAft>
                        <a:buNone/>
                      </a:pPr>
                      <a:r>
                        <a:rPr lang="id" sz="1600"/>
                        <a:t>$a = $a - b</a:t>
                      </a:r>
                      <a:endParaRPr sz="1600"/>
                    </a:p>
                  </a:txBody>
                  <a:tcPr marL="91425" marR="91425" marT="91425" marB="91425"/>
                </a:tc>
              </a:tr>
              <a:tr h="381000">
                <a:tc>
                  <a:txBody>
                    <a:bodyPr/>
                    <a:lstStyle/>
                    <a:p>
                      <a:pPr marL="0" lvl="0" indent="0" algn="l" rtl="0">
                        <a:spcBef>
                          <a:spcPts val="0"/>
                        </a:spcBef>
                        <a:spcAft>
                          <a:spcPts val="0"/>
                        </a:spcAft>
                        <a:buNone/>
                      </a:pPr>
                      <a:r>
                        <a:rPr lang="id" sz="1600"/>
                        <a:t>$a *= $b</a:t>
                      </a:r>
                      <a:endParaRPr sz="1600"/>
                    </a:p>
                  </a:txBody>
                  <a:tcPr marL="91425" marR="91425" marT="91425" marB="91425"/>
                </a:tc>
                <a:tc>
                  <a:txBody>
                    <a:bodyPr/>
                    <a:lstStyle/>
                    <a:p>
                      <a:pPr marL="0" lvl="0" indent="0" algn="l" rtl="0">
                        <a:spcBef>
                          <a:spcPts val="0"/>
                        </a:spcBef>
                        <a:spcAft>
                          <a:spcPts val="0"/>
                        </a:spcAft>
                        <a:buNone/>
                      </a:pPr>
                      <a:r>
                        <a:rPr lang="id" sz="1600"/>
                        <a:t>$a = $a * b</a:t>
                      </a:r>
                      <a:endParaRPr sz="1600"/>
                    </a:p>
                  </a:txBody>
                  <a:tcPr marL="91425" marR="91425" marT="91425" marB="91425"/>
                </a:tc>
              </a:tr>
              <a:tr h="381000">
                <a:tc>
                  <a:txBody>
                    <a:bodyPr/>
                    <a:lstStyle/>
                    <a:p>
                      <a:pPr marL="0" lvl="0" indent="0" algn="l" rtl="0">
                        <a:spcBef>
                          <a:spcPts val="0"/>
                        </a:spcBef>
                        <a:spcAft>
                          <a:spcPts val="0"/>
                        </a:spcAft>
                        <a:buNone/>
                      </a:pPr>
                      <a:r>
                        <a:rPr lang="id" sz="1600"/>
                        <a:t>$a /= $b</a:t>
                      </a:r>
                      <a:endParaRPr sz="1600"/>
                    </a:p>
                  </a:txBody>
                  <a:tcPr marL="91425" marR="91425" marT="91425" marB="91425"/>
                </a:tc>
                <a:tc>
                  <a:txBody>
                    <a:bodyPr/>
                    <a:lstStyle/>
                    <a:p>
                      <a:pPr marL="0" lvl="0" indent="0" algn="l" rtl="0">
                        <a:spcBef>
                          <a:spcPts val="0"/>
                        </a:spcBef>
                        <a:spcAft>
                          <a:spcPts val="0"/>
                        </a:spcAft>
                        <a:buNone/>
                      </a:pPr>
                      <a:r>
                        <a:rPr lang="id" sz="1600"/>
                        <a:t>$a = $a / b</a:t>
                      </a:r>
                      <a:endParaRPr sz="1600"/>
                    </a:p>
                  </a:txBody>
                  <a:tcPr marL="91425" marR="91425" marT="91425" marB="91425"/>
                </a:tc>
              </a:tr>
              <a:tr h="381000">
                <a:tc>
                  <a:txBody>
                    <a:bodyPr/>
                    <a:lstStyle/>
                    <a:p>
                      <a:pPr marL="0" lvl="0" indent="0" algn="l" rtl="0">
                        <a:spcBef>
                          <a:spcPts val="0"/>
                        </a:spcBef>
                        <a:spcAft>
                          <a:spcPts val="0"/>
                        </a:spcAft>
                        <a:buNone/>
                      </a:pPr>
                      <a:r>
                        <a:rPr lang="id" sz="1600"/>
                        <a:t>$a %= $b</a:t>
                      </a:r>
                      <a:endParaRPr sz="1600"/>
                    </a:p>
                  </a:txBody>
                  <a:tcPr marL="91425" marR="91425" marT="91425" marB="91425"/>
                </a:tc>
                <a:tc>
                  <a:txBody>
                    <a:bodyPr/>
                    <a:lstStyle/>
                    <a:p>
                      <a:pPr marL="0" lvl="0" indent="0" algn="l" rtl="0">
                        <a:spcBef>
                          <a:spcPts val="0"/>
                        </a:spcBef>
                        <a:spcAft>
                          <a:spcPts val="0"/>
                        </a:spcAft>
                        <a:buNone/>
                      </a:pPr>
                      <a:r>
                        <a:rPr lang="id" sz="1600" dirty="0"/>
                        <a:t>$a = $a % b</a:t>
                      </a:r>
                      <a:endParaRPr sz="1600"/>
                    </a:p>
                  </a:txBody>
                  <a:tcPr marL="91425" marR="91425" marT="91425" marB="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Operator Penugasan Aritmatika</a:t>
            </a:r>
            <a:endParaRPr/>
          </a:p>
        </p:txBody>
      </p:sp>
      <p:pic>
        <p:nvPicPr>
          <p:cNvPr id="490" name="Google Shape;490;p81"/>
          <p:cNvPicPr preferRelativeResize="0"/>
          <p:nvPr/>
        </p:nvPicPr>
        <p:blipFill>
          <a:blip r:embed="rId3">
            <a:alphaModFix/>
          </a:blip>
          <a:stretch>
            <a:fillRect/>
          </a:stretch>
        </p:blipFill>
        <p:spPr>
          <a:xfrm>
            <a:off x="152400" y="2006250"/>
            <a:ext cx="6230614" cy="2984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8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Perbandingan</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8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Perbandingan</a:t>
            </a:r>
            <a:endParaRPr/>
          </a:p>
        </p:txBody>
      </p:sp>
      <p:sp>
        <p:nvSpPr>
          <p:cNvPr id="501" name="Google Shape;501;p8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Operator perbandingan, seperti namanya, digunakan untuk membandingan dua buat value</a:t>
            </a:r>
            <a:endParaRPr sz="1600"/>
          </a:p>
          <a:p>
            <a:pPr marL="457200" lvl="0" indent="-311150" algn="l" rtl="0">
              <a:spcBef>
                <a:spcPts val="0"/>
              </a:spcBef>
              <a:spcAft>
                <a:spcPts val="0"/>
              </a:spcAft>
              <a:buSzPts val="1300"/>
              <a:buChar char="●"/>
            </a:pPr>
            <a:r>
              <a:rPr lang="id" sz="1600" dirty="0"/>
              <a:t>Hasil dari operator perbandingan adalah boolean, true jika perbandingannya benar, false jika perbandingannya salah</a:t>
            </a:r>
            <a:endParaRPr sz="16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8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Perbandingan (1)</a:t>
            </a:r>
            <a:endParaRPr/>
          </a:p>
        </p:txBody>
      </p:sp>
      <p:graphicFrame>
        <p:nvGraphicFramePr>
          <p:cNvPr id="507" name="Google Shape;507;p84"/>
          <p:cNvGraphicFramePr/>
          <p:nvPr/>
        </p:nvGraphicFramePr>
        <p:xfrm>
          <a:off x="952500" y="1916546"/>
          <a:ext cx="7239000" cy="3108810"/>
        </p:xfrm>
        <a:graphic>
          <a:graphicData uri="http://schemas.openxmlformats.org/drawingml/2006/table">
            <a:tbl>
              <a:tblPr>
                <a:noFill/>
                <a:tableStyleId>{7971E1B7-430A-43E1-886F-335420117264}</a:tableStyleId>
              </a:tblPr>
              <a:tblGrid>
                <a:gridCol w="1229675"/>
                <a:gridCol w="1860775"/>
                <a:gridCol w="4148550"/>
              </a:tblGrid>
              <a:tr h="381000">
                <a:tc>
                  <a:txBody>
                    <a:bodyPr/>
                    <a:lstStyle/>
                    <a:p>
                      <a:pPr marL="0" lvl="0" indent="0" algn="l" rtl="0">
                        <a:spcBef>
                          <a:spcPts val="0"/>
                        </a:spcBef>
                        <a:spcAft>
                          <a:spcPts val="0"/>
                        </a:spcAft>
                        <a:buNone/>
                      </a:pPr>
                      <a:r>
                        <a:rPr lang="id" sz="1600" dirty="0"/>
                        <a:t>Operator</a:t>
                      </a:r>
                      <a:endParaRPr sz="1600"/>
                    </a:p>
                  </a:txBody>
                  <a:tcPr marL="91425" marR="91425" marT="91425" marB="91425">
                    <a:solidFill>
                      <a:srgbClr val="CCCCCC"/>
                    </a:solidFill>
                  </a:tcPr>
                </a:tc>
                <a:tc>
                  <a:txBody>
                    <a:bodyPr/>
                    <a:lstStyle/>
                    <a:p>
                      <a:pPr marL="0" lvl="0" indent="0" algn="l" rtl="0">
                        <a:spcBef>
                          <a:spcPts val="0"/>
                        </a:spcBef>
                        <a:spcAft>
                          <a:spcPts val="0"/>
                        </a:spcAft>
                        <a:buNone/>
                      </a:pPr>
                      <a:r>
                        <a:rPr lang="id" sz="1600"/>
                        <a:t>Nama</a:t>
                      </a:r>
                      <a:endParaRPr sz="1600"/>
                    </a:p>
                  </a:txBody>
                  <a:tcPr marL="91425" marR="91425" marT="91425" marB="91425">
                    <a:solidFill>
                      <a:srgbClr val="CCCCCC"/>
                    </a:solidFill>
                  </a:tcPr>
                </a:tc>
                <a:tc>
                  <a:txBody>
                    <a:bodyPr/>
                    <a:lstStyle/>
                    <a:p>
                      <a:pPr marL="0" lvl="0" indent="0" algn="l" rtl="0">
                        <a:spcBef>
                          <a:spcPts val="0"/>
                        </a:spcBef>
                        <a:spcAft>
                          <a:spcPts val="0"/>
                        </a:spcAft>
                        <a:buNone/>
                      </a:pPr>
                      <a:r>
                        <a:rPr lang="id" sz="1600"/>
                        <a:t>Keterangan</a:t>
                      </a:r>
                      <a:endParaRPr sz="1600"/>
                    </a:p>
                  </a:txBody>
                  <a:tcPr marL="91425" marR="91425" marT="91425" marB="91425">
                    <a:solidFill>
                      <a:srgbClr val="CCCCCC"/>
                    </a:solidFill>
                  </a:tcPr>
                </a:tc>
              </a:tr>
              <a:tr h="381000">
                <a:tc>
                  <a:txBody>
                    <a:bodyPr/>
                    <a:lstStyle/>
                    <a:p>
                      <a:pPr marL="0" lvl="0" indent="0" algn="l" rtl="0">
                        <a:spcBef>
                          <a:spcPts val="0"/>
                        </a:spcBef>
                        <a:spcAft>
                          <a:spcPts val="0"/>
                        </a:spcAft>
                        <a:buNone/>
                      </a:pPr>
                      <a:r>
                        <a:rPr lang="id" sz="1600"/>
                        <a:t>$a == $b</a:t>
                      </a:r>
                      <a:endParaRPr sz="1600"/>
                    </a:p>
                  </a:txBody>
                  <a:tcPr marL="91425" marR="91425" marT="91425" marB="91425"/>
                </a:tc>
                <a:tc>
                  <a:txBody>
                    <a:bodyPr/>
                    <a:lstStyle/>
                    <a:p>
                      <a:pPr marL="0" lvl="0" indent="0" algn="l" rtl="0">
                        <a:spcBef>
                          <a:spcPts val="0"/>
                        </a:spcBef>
                        <a:spcAft>
                          <a:spcPts val="0"/>
                        </a:spcAft>
                        <a:buNone/>
                      </a:pPr>
                      <a:r>
                        <a:rPr lang="id" sz="1600"/>
                        <a:t>Sama dengan</a:t>
                      </a:r>
                      <a:endParaRPr sz="1600"/>
                    </a:p>
                  </a:txBody>
                  <a:tcPr marL="91425" marR="91425" marT="91425" marB="91425"/>
                </a:tc>
                <a:tc>
                  <a:txBody>
                    <a:bodyPr/>
                    <a:lstStyle/>
                    <a:p>
                      <a:pPr marL="0" lvl="0" indent="0" algn="l" rtl="0">
                        <a:spcBef>
                          <a:spcPts val="0"/>
                        </a:spcBef>
                        <a:spcAft>
                          <a:spcPts val="0"/>
                        </a:spcAft>
                        <a:buNone/>
                      </a:pPr>
                      <a:r>
                        <a:rPr lang="id" sz="1600"/>
                        <a:t>true jika $a sama dengan $b setelah dilakukan konversi tipe data</a:t>
                      </a:r>
                      <a:endParaRPr sz="1600"/>
                    </a:p>
                  </a:txBody>
                  <a:tcPr marL="91425" marR="91425" marT="91425" marB="91425"/>
                </a:tc>
              </a:tr>
              <a:tr h="381000">
                <a:tc>
                  <a:txBody>
                    <a:bodyPr/>
                    <a:lstStyle/>
                    <a:p>
                      <a:pPr marL="0" lvl="0" indent="0" algn="l" rtl="0">
                        <a:spcBef>
                          <a:spcPts val="0"/>
                        </a:spcBef>
                        <a:spcAft>
                          <a:spcPts val="0"/>
                        </a:spcAft>
                        <a:buNone/>
                      </a:pPr>
                      <a:r>
                        <a:rPr lang="id" sz="1600"/>
                        <a:t>$a === $b</a:t>
                      </a:r>
                      <a:endParaRPr sz="1600"/>
                    </a:p>
                  </a:txBody>
                  <a:tcPr marL="91425" marR="91425" marT="91425" marB="91425"/>
                </a:tc>
                <a:tc>
                  <a:txBody>
                    <a:bodyPr/>
                    <a:lstStyle/>
                    <a:p>
                      <a:pPr marL="0" lvl="0" indent="0" algn="l" rtl="0">
                        <a:spcBef>
                          <a:spcPts val="0"/>
                        </a:spcBef>
                        <a:spcAft>
                          <a:spcPts val="0"/>
                        </a:spcAft>
                        <a:buNone/>
                      </a:pPr>
                      <a:r>
                        <a:rPr lang="id" sz="1600" dirty="0"/>
                        <a:t>Identik</a:t>
                      </a:r>
                      <a:endParaRPr sz="1600"/>
                    </a:p>
                  </a:txBody>
                  <a:tcPr marL="91425" marR="91425" marT="91425" marB="91425"/>
                </a:tc>
                <a:tc>
                  <a:txBody>
                    <a:bodyPr/>
                    <a:lstStyle/>
                    <a:p>
                      <a:pPr marL="0" lvl="0" indent="0" algn="l" rtl="0">
                        <a:spcBef>
                          <a:spcPts val="0"/>
                        </a:spcBef>
                        <a:spcAft>
                          <a:spcPts val="0"/>
                        </a:spcAft>
                        <a:buNone/>
                      </a:pPr>
                      <a:r>
                        <a:rPr lang="id" sz="1600"/>
                        <a:t>true jika $a sama dengan $b dan memiliki tipe data yang sama</a:t>
                      </a:r>
                      <a:endParaRPr sz="1600"/>
                    </a:p>
                  </a:txBody>
                  <a:tcPr marL="91425" marR="91425" marT="91425" marB="91425"/>
                </a:tc>
              </a:tr>
              <a:tr h="381000">
                <a:tc>
                  <a:txBody>
                    <a:bodyPr/>
                    <a:lstStyle/>
                    <a:p>
                      <a:pPr marL="0" lvl="0" indent="0" algn="l" rtl="0">
                        <a:spcBef>
                          <a:spcPts val="0"/>
                        </a:spcBef>
                        <a:spcAft>
                          <a:spcPts val="0"/>
                        </a:spcAft>
                        <a:buNone/>
                      </a:pPr>
                      <a:r>
                        <a:rPr lang="id" sz="1600"/>
                        <a:t>$a != $b</a:t>
                      </a:r>
                      <a:endParaRPr sz="1600"/>
                    </a:p>
                  </a:txBody>
                  <a:tcPr marL="91425" marR="91425" marT="91425" marB="91425"/>
                </a:tc>
                <a:tc>
                  <a:txBody>
                    <a:bodyPr/>
                    <a:lstStyle/>
                    <a:p>
                      <a:pPr marL="0" lvl="0" indent="0" algn="l" rtl="0">
                        <a:spcBef>
                          <a:spcPts val="0"/>
                        </a:spcBef>
                        <a:spcAft>
                          <a:spcPts val="0"/>
                        </a:spcAft>
                        <a:buNone/>
                      </a:pPr>
                      <a:r>
                        <a:rPr lang="id" sz="1600"/>
                        <a:t>Tidak sama dengan</a:t>
                      </a:r>
                      <a:endParaRPr sz="1600"/>
                    </a:p>
                  </a:txBody>
                  <a:tcPr marL="91425" marR="91425" marT="91425" marB="91425"/>
                </a:tc>
                <a:tc>
                  <a:txBody>
                    <a:bodyPr/>
                    <a:lstStyle/>
                    <a:p>
                      <a:pPr marL="0" lvl="0" indent="0" algn="l" rtl="0">
                        <a:spcBef>
                          <a:spcPts val="0"/>
                        </a:spcBef>
                        <a:spcAft>
                          <a:spcPts val="0"/>
                        </a:spcAft>
                        <a:buNone/>
                      </a:pPr>
                      <a:r>
                        <a:rPr lang="id" sz="1600"/>
                        <a:t>true jika $a tidak sama dengan $b setelah dilakukan konversi tipe data</a:t>
                      </a:r>
                      <a:endParaRPr sz="1600"/>
                    </a:p>
                  </a:txBody>
                  <a:tcPr marL="91425" marR="91425" marT="91425" marB="91425"/>
                </a:tc>
              </a:tr>
              <a:tr h="381000">
                <a:tc>
                  <a:txBody>
                    <a:bodyPr/>
                    <a:lstStyle/>
                    <a:p>
                      <a:pPr marL="0" lvl="0" indent="0" algn="l" rtl="0">
                        <a:spcBef>
                          <a:spcPts val="0"/>
                        </a:spcBef>
                        <a:spcAft>
                          <a:spcPts val="0"/>
                        </a:spcAft>
                        <a:buNone/>
                      </a:pPr>
                      <a:r>
                        <a:rPr lang="id" sz="1600"/>
                        <a:t>$a &lt;&gt; $b</a:t>
                      </a:r>
                      <a:endParaRPr sz="1600"/>
                    </a:p>
                  </a:txBody>
                  <a:tcPr marL="91425" marR="91425" marT="91425" marB="91425"/>
                </a:tc>
                <a:tc>
                  <a:txBody>
                    <a:bodyPr/>
                    <a:lstStyle/>
                    <a:p>
                      <a:pPr marL="0" lvl="0" indent="0" algn="l" rtl="0">
                        <a:spcBef>
                          <a:spcPts val="0"/>
                        </a:spcBef>
                        <a:spcAft>
                          <a:spcPts val="0"/>
                        </a:spcAft>
                        <a:buNone/>
                      </a:pPr>
                      <a:r>
                        <a:rPr lang="id" sz="1600"/>
                        <a:t>Tidak sama dengan</a:t>
                      </a:r>
                      <a:endParaRPr sz="1600"/>
                    </a:p>
                  </a:txBody>
                  <a:tcPr marL="91425" marR="91425" marT="91425" marB="91425"/>
                </a:tc>
                <a:tc>
                  <a:txBody>
                    <a:bodyPr/>
                    <a:lstStyle/>
                    <a:p>
                      <a:pPr marL="0" lvl="0" indent="0" algn="l" rtl="0">
                        <a:spcBef>
                          <a:spcPts val="0"/>
                        </a:spcBef>
                        <a:spcAft>
                          <a:spcPts val="0"/>
                        </a:spcAft>
                        <a:buNone/>
                      </a:pPr>
                      <a:r>
                        <a:rPr lang="id" sz="1600" dirty="0"/>
                        <a:t>true jika $a tidak sama dengan $b setelah dilakukan konversi tipe data</a:t>
                      </a:r>
                      <a:endParaRPr sz="1600"/>
                    </a:p>
                  </a:txBody>
                  <a:tcPr marL="91425" marR="91425" marT="91425" marB="91425"/>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85"/>
          <p:cNvSpPr txBox="1">
            <a:spLocks noGrp="1"/>
          </p:cNvSpPr>
          <p:nvPr>
            <p:ph type="title"/>
          </p:nvPr>
        </p:nvSpPr>
        <p:spPr>
          <a:xfrm>
            <a:off x="729450" y="977123"/>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Operator Perbandingan (2)</a:t>
            </a:r>
            <a:endParaRPr/>
          </a:p>
        </p:txBody>
      </p:sp>
      <p:graphicFrame>
        <p:nvGraphicFramePr>
          <p:cNvPr id="513" name="Google Shape;513;p85"/>
          <p:cNvGraphicFramePr/>
          <p:nvPr/>
        </p:nvGraphicFramePr>
        <p:xfrm>
          <a:off x="954300" y="1658257"/>
          <a:ext cx="7239000" cy="3291660"/>
        </p:xfrm>
        <a:graphic>
          <a:graphicData uri="http://schemas.openxmlformats.org/drawingml/2006/table">
            <a:tbl>
              <a:tblPr>
                <a:noFill/>
                <a:tableStyleId>{7971E1B7-430A-43E1-886F-335420117264}</a:tableStyleId>
              </a:tblPr>
              <a:tblGrid>
                <a:gridCol w="1229675"/>
                <a:gridCol w="1860775"/>
                <a:gridCol w="4148550"/>
              </a:tblGrid>
              <a:tr h="381000">
                <a:tc>
                  <a:txBody>
                    <a:bodyPr/>
                    <a:lstStyle/>
                    <a:p>
                      <a:pPr marL="0" lvl="0" indent="0" algn="l" rtl="0">
                        <a:spcBef>
                          <a:spcPts val="0"/>
                        </a:spcBef>
                        <a:spcAft>
                          <a:spcPts val="0"/>
                        </a:spcAft>
                        <a:buNone/>
                      </a:pPr>
                      <a:r>
                        <a:rPr lang="id" sz="1600" dirty="0"/>
                        <a:t>Operator</a:t>
                      </a:r>
                      <a:endParaRPr sz="1600"/>
                    </a:p>
                  </a:txBody>
                  <a:tcPr marL="91425" marR="91425" marT="91425" marB="91425">
                    <a:solidFill>
                      <a:srgbClr val="CCCCCC"/>
                    </a:solidFill>
                  </a:tcPr>
                </a:tc>
                <a:tc>
                  <a:txBody>
                    <a:bodyPr/>
                    <a:lstStyle/>
                    <a:p>
                      <a:pPr marL="0" lvl="0" indent="0" algn="l" rtl="0">
                        <a:spcBef>
                          <a:spcPts val="0"/>
                        </a:spcBef>
                        <a:spcAft>
                          <a:spcPts val="0"/>
                        </a:spcAft>
                        <a:buNone/>
                      </a:pPr>
                      <a:r>
                        <a:rPr lang="id" sz="1600" dirty="0"/>
                        <a:t>Nama</a:t>
                      </a:r>
                      <a:endParaRPr sz="1600"/>
                    </a:p>
                  </a:txBody>
                  <a:tcPr marL="91425" marR="91425" marT="91425" marB="91425">
                    <a:solidFill>
                      <a:srgbClr val="CCCCCC"/>
                    </a:solidFill>
                  </a:tcPr>
                </a:tc>
                <a:tc>
                  <a:txBody>
                    <a:bodyPr/>
                    <a:lstStyle/>
                    <a:p>
                      <a:pPr marL="0" lvl="0" indent="0" algn="l" rtl="0">
                        <a:spcBef>
                          <a:spcPts val="0"/>
                        </a:spcBef>
                        <a:spcAft>
                          <a:spcPts val="0"/>
                        </a:spcAft>
                        <a:buNone/>
                      </a:pPr>
                      <a:r>
                        <a:rPr lang="id" sz="1600" dirty="0"/>
                        <a:t>Keterangan</a:t>
                      </a:r>
                      <a:endParaRPr sz="1600"/>
                    </a:p>
                  </a:txBody>
                  <a:tcPr marL="91425" marR="91425" marT="91425" marB="91425">
                    <a:solidFill>
                      <a:srgbClr val="CCCCCC"/>
                    </a:solidFill>
                  </a:tcPr>
                </a:tc>
              </a:tr>
              <a:tr h="381000">
                <a:tc>
                  <a:txBody>
                    <a:bodyPr/>
                    <a:lstStyle/>
                    <a:p>
                      <a:pPr marL="0" lvl="0" indent="0" algn="l" rtl="0">
                        <a:spcBef>
                          <a:spcPts val="0"/>
                        </a:spcBef>
                        <a:spcAft>
                          <a:spcPts val="0"/>
                        </a:spcAft>
                        <a:buNone/>
                      </a:pPr>
                      <a:r>
                        <a:rPr lang="id" sz="1600"/>
                        <a:t>$a !== $b</a:t>
                      </a:r>
                      <a:endParaRPr sz="1600"/>
                    </a:p>
                  </a:txBody>
                  <a:tcPr marL="91425" marR="91425" marT="91425" marB="91425"/>
                </a:tc>
                <a:tc>
                  <a:txBody>
                    <a:bodyPr/>
                    <a:lstStyle/>
                    <a:p>
                      <a:pPr marL="0" lvl="0" indent="0" algn="l" rtl="0">
                        <a:spcBef>
                          <a:spcPts val="0"/>
                        </a:spcBef>
                        <a:spcAft>
                          <a:spcPts val="0"/>
                        </a:spcAft>
                        <a:buNone/>
                      </a:pPr>
                      <a:r>
                        <a:rPr lang="id" sz="1600"/>
                        <a:t>Tidak identik</a:t>
                      </a:r>
                      <a:endParaRPr sz="1600"/>
                    </a:p>
                  </a:txBody>
                  <a:tcPr marL="91425" marR="91425" marT="91425" marB="91425"/>
                </a:tc>
                <a:tc>
                  <a:txBody>
                    <a:bodyPr/>
                    <a:lstStyle/>
                    <a:p>
                      <a:pPr marL="0" lvl="0" indent="0" algn="l" rtl="0">
                        <a:spcBef>
                          <a:spcPts val="0"/>
                        </a:spcBef>
                        <a:spcAft>
                          <a:spcPts val="0"/>
                        </a:spcAft>
                        <a:buNone/>
                      </a:pPr>
                      <a:r>
                        <a:rPr lang="id" sz="1600"/>
                        <a:t>true jika $a tidak sama dengan $b atau tidak sama tipe data</a:t>
                      </a:r>
                      <a:endParaRPr sz="1600"/>
                    </a:p>
                  </a:txBody>
                  <a:tcPr marL="91425" marR="91425" marT="91425" marB="91425"/>
                </a:tc>
              </a:tr>
              <a:tr h="381000">
                <a:tc>
                  <a:txBody>
                    <a:bodyPr/>
                    <a:lstStyle/>
                    <a:p>
                      <a:pPr marL="0" lvl="0" indent="0" algn="l" rtl="0">
                        <a:spcBef>
                          <a:spcPts val="0"/>
                        </a:spcBef>
                        <a:spcAft>
                          <a:spcPts val="0"/>
                        </a:spcAft>
                        <a:buNone/>
                      </a:pPr>
                      <a:r>
                        <a:rPr lang="id" sz="1600"/>
                        <a:t>$a &lt; $b</a:t>
                      </a:r>
                      <a:endParaRPr sz="1600"/>
                    </a:p>
                  </a:txBody>
                  <a:tcPr marL="91425" marR="91425" marT="91425" marB="91425"/>
                </a:tc>
                <a:tc>
                  <a:txBody>
                    <a:bodyPr/>
                    <a:lstStyle/>
                    <a:p>
                      <a:pPr marL="0" lvl="0" indent="0" algn="l" rtl="0">
                        <a:spcBef>
                          <a:spcPts val="0"/>
                        </a:spcBef>
                        <a:spcAft>
                          <a:spcPts val="0"/>
                        </a:spcAft>
                        <a:buNone/>
                      </a:pPr>
                      <a:r>
                        <a:rPr lang="id" sz="1600" dirty="0"/>
                        <a:t>Kurang dari</a:t>
                      </a:r>
                      <a:endParaRPr sz="1600"/>
                    </a:p>
                  </a:txBody>
                  <a:tcPr marL="91425" marR="91425" marT="91425" marB="91425"/>
                </a:tc>
                <a:tc>
                  <a:txBody>
                    <a:bodyPr/>
                    <a:lstStyle/>
                    <a:p>
                      <a:pPr marL="0" lvl="0" indent="0" algn="l" rtl="0">
                        <a:spcBef>
                          <a:spcPts val="0"/>
                        </a:spcBef>
                        <a:spcAft>
                          <a:spcPts val="0"/>
                        </a:spcAft>
                        <a:buNone/>
                      </a:pPr>
                      <a:r>
                        <a:rPr lang="id" sz="1600"/>
                        <a:t>true jika $a kurang dari $b</a:t>
                      </a:r>
                      <a:endParaRPr sz="1600"/>
                    </a:p>
                  </a:txBody>
                  <a:tcPr marL="91425" marR="91425" marT="91425" marB="91425"/>
                </a:tc>
              </a:tr>
              <a:tr h="381000">
                <a:tc>
                  <a:txBody>
                    <a:bodyPr/>
                    <a:lstStyle/>
                    <a:p>
                      <a:pPr marL="0" lvl="0" indent="0" algn="l" rtl="0">
                        <a:spcBef>
                          <a:spcPts val="0"/>
                        </a:spcBef>
                        <a:spcAft>
                          <a:spcPts val="0"/>
                        </a:spcAft>
                        <a:buNone/>
                      </a:pPr>
                      <a:r>
                        <a:rPr lang="id" sz="1600"/>
                        <a:t>$a &lt;= $b</a:t>
                      </a:r>
                      <a:endParaRPr sz="1600"/>
                    </a:p>
                  </a:txBody>
                  <a:tcPr marL="91425" marR="91425" marT="91425" marB="91425"/>
                </a:tc>
                <a:tc>
                  <a:txBody>
                    <a:bodyPr/>
                    <a:lstStyle/>
                    <a:p>
                      <a:pPr marL="0" lvl="0" indent="0" algn="l" rtl="0">
                        <a:spcBef>
                          <a:spcPts val="0"/>
                        </a:spcBef>
                        <a:spcAft>
                          <a:spcPts val="0"/>
                        </a:spcAft>
                        <a:buNone/>
                      </a:pPr>
                      <a:r>
                        <a:rPr lang="id" sz="1600"/>
                        <a:t>Kurang dari atau sama dengan</a:t>
                      </a:r>
                      <a:endParaRPr sz="1600"/>
                    </a:p>
                  </a:txBody>
                  <a:tcPr marL="91425" marR="91425" marT="91425" marB="91425"/>
                </a:tc>
                <a:tc>
                  <a:txBody>
                    <a:bodyPr/>
                    <a:lstStyle/>
                    <a:p>
                      <a:pPr marL="0" lvl="0" indent="0" algn="l" rtl="0">
                        <a:spcBef>
                          <a:spcPts val="0"/>
                        </a:spcBef>
                        <a:spcAft>
                          <a:spcPts val="0"/>
                        </a:spcAft>
                        <a:buNone/>
                      </a:pPr>
                      <a:r>
                        <a:rPr lang="id" sz="1600"/>
                        <a:t>true jika $a kurang dari atau sama dengan $b</a:t>
                      </a:r>
                      <a:endParaRPr sz="1600"/>
                    </a:p>
                  </a:txBody>
                  <a:tcPr marL="91425" marR="91425" marT="91425" marB="91425"/>
                </a:tc>
              </a:tr>
              <a:tr h="381000">
                <a:tc>
                  <a:txBody>
                    <a:bodyPr/>
                    <a:lstStyle/>
                    <a:p>
                      <a:pPr marL="0" lvl="0" indent="0" algn="l" rtl="0">
                        <a:spcBef>
                          <a:spcPts val="0"/>
                        </a:spcBef>
                        <a:spcAft>
                          <a:spcPts val="0"/>
                        </a:spcAft>
                        <a:buNone/>
                      </a:pPr>
                      <a:r>
                        <a:rPr lang="id" sz="1600"/>
                        <a:t>$a &gt; $b</a:t>
                      </a:r>
                      <a:endParaRPr sz="16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d" sz="1600"/>
                        <a:t>Lebih dari </a:t>
                      </a:r>
                      <a:endParaRPr sz="16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d" sz="1600"/>
                        <a:t>true jika $a lebih dari $b</a:t>
                      </a:r>
                      <a:endParaRPr sz="1600"/>
                    </a:p>
                  </a:txBody>
                  <a:tcPr marL="91425" marR="91425" marT="91425" marB="91425">
                    <a:lnB w="9525"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id" sz="1600"/>
                        <a:t>$a &gt;= $b</a:t>
                      </a:r>
                      <a:endParaRPr sz="16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d" sz="1600" dirty="0"/>
                        <a:t>Lebih dari sama dengan</a:t>
                      </a:r>
                      <a:endParaRPr sz="16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id" sz="1600" dirty="0"/>
                        <a:t>true jika $a lebih dari atau sama dengan $b</a:t>
                      </a:r>
                      <a:endParaRPr sz="16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Apa yang Bisa Dibuat Menggunakan PHP?</a:t>
            </a:r>
            <a:endParaRPr/>
          </a:p>
        </p:txBody>
      </p:sp>
      <p:sp>
        <p:nvSpPr>
          <p:cNvPr id="148" name="Google Shape;148;p2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Server-side scripting. Ini adalah salah satu fokus utama web, untuk membuat aplikasi server side. Biasanya digunakan sebagai aplikasi web menggunakan bantuan web server, dan kita bisa melihat output aplikasi menggunakan web browser (Internet Explorer, Chrome, Firefox, dan lain-lain)</a:t>
            </a:r>
            <a:endParaRPr sz="1600"/>
          </a:p>
          <a:p>
            <a:pPr marL="457200" lvl="0" indent="-311150" algn="l" rtl="0">
              <a:spcBef>
                <a:spcPts val="0"/>
              </a:spcBef>
              <a:spcAft>
                <a:spcPts val="0"/>
              </a:spcAft>
              <a:buSzPts val="1300"/>
              <a:buChar char="●"/>
            </a:pPr>
            <a:r>
              <a:rPr lang="id" sz="1600" dirty="0"/>
              <a:t>Command line scripting. PHP juga bisa digunakan untuk membuat program berbasis command line, tanpa harus menggunakan web server</a:t>
            </a:r>
            <a:endParaRPr sz="1600"/>
          </a:p>
          <a:p>
            <a:pPr marL="457200" lvl="0" indent="-311150" algn="l" rtl="0">
              <a:spcBef>
                <a:spcPts val="0"/>
              </a:spcBef>
              <a:spcAft>
                <a:spcPts val="0"/>
              </a:spcAft>
              <a:buSzPts val="1300"/>
              <a:buChar char="●"/>
            </a:pPr>
            <a:r>
              <a:rPr lang="id" sz="1600" dirty="0"/>
              <a:t>Desktop application, walaupun jarang digunakan, tapi PHP juga bisa digunakan untuk membuat aplikasi desktop menggunakan PHP-GTK</a:t>
            </a:r>
            <a:endParaRPr sz="16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8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Operator Perbandingan</a:t>
            </a:r>
            <a:endParaRPr/>
          </a:p>
        </p:txBody>
      </p:sp>
      <p:pic>
        <p:nvPicPr>
          <p:cNvPr id="519" name="Google Shape;519;p86"/>
          <p:cNvPicPr preferRelativeResize="0"/>
          <p:nvPr/>
        </p:nvPicPr>
        <p:blipFill>
          <a:blip r:embed="rId3">
            <a:alphaModFix/>
          </a:blip>
          <a:stretch>
            <a:fillRect/>
          </a:stretch>
        </p:blipFill>
        <p:spPr>
          <a:xfrm>
            <a:off x="152400" y="2006250"/>
            <a:ext cx="8839198" cy="222581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8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Logika</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Logika</a:t>
            </a:r>
            <a:endParaRPr/>
          </a:p>
        </p:txBody>
      </p:sp>
      <p:sp>
        <p:nvSpPr>
          <p:cNvPr id="530" name="Google Shape;530;p8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Operator logika adalah operator untuk membandingkan dua nilai boolean</a:t>
            </a:r>
            <a:endParaRPr sz="1600"/>
          </a:p>
          <a:p>
            <a:pPr marL="457200" lvl="0" indent="-311150" algn="l" rtl="0">
              <a:spcBef>
                <a:spcPts val="0"/>
              </a:spcBef>
              <a:spcAft>
                <a:spcPts val="0"/>
              </a:spcAft>
              <a:buSzPts val="1300"/>
              <a:buChar char="●"/>
            </a:pPr>
            <a:r>
              <a:rPr lang="id" sz="1600" dirty="0"/>
              <a:t>Hasil dari operator logika adalah boolean lagi</a:t>
            </a:r>
            <a:endParaRPr sz="16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89"/>
          <p:cNvSpPr txBox="1">
            <a:spLocks noGrp="1"/>
          </p:cNvSpPr>
          <p:nvPr>
            <p:ph type="title"/>
          </p:nvPr>
        </p:nvSpPr>
        <p:spPr>
          <a:xfrm>
            <a:off x="729450" y="82288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Operator Logika</a:t>
            </a:r>
            <a:endParaRPr/>
          </a:p>
        </p:txBody>
      </p:sp>
      <p:graphicFrame>
        <p:nvGraphicFramePr>
          <p:cNvPr id="536" name="Google Shape;536;p89"/>
          <p:cNvGraphicFramePr/>
          <p:nvPr/>
        </p:nvGraphicFramePr>
        <p:xfrm>
          <a:off x="952500" y="1718240"/>
          <a:ext cx="7239000" cy="3230670"/>
        </p:xfrm>
        <a:graphic>
          <a:graphicData uri="http://schemas.openxmlformats.org/drawingml/2006/table">
            <a:tbl>
              <a:tblPr>
                <a:noFill/>
                <a:tableStyleId>{7971E1B7-430A-43E1-886F-335420117264}</a:tableStyleId>
              </a:tblPr>
              <a:tblGrid>
                <a:gridCol w="1324350"/>
                <a:gridCol w="1071900"/>
                <a:gridCol w="4842750"/>
              </a:tblGrid>
              <a:tr h="381000">
                <a:tc>
                  <a:txBody>
                    <a:bodyPr/>
                    <a:lstStyle/>
                    <a:p>
                      <a:pPr marL="0" lvl="0" indent="0" algn="l" rtl="0">
                        <a:spcBef>
                          <a:spcPts val="0"/>
                        </a:spcBef>
                        <a:spcAft>
                          <a:spcPts val="0"/>
                        </a:spcAft>
                        <a:buNone/>
                      </a:pPr>
                      <a:r>
                        <a:rPr lang="id" sz="1600" dirty="0"/>
                        <a:t>Operator</a:t>
                      </a:r>
                      <a:endParaRPr sz="1600"/>
                    </a:p>
                  </a:txBody>
                  <a:tcPr marL="91425" marR="91425" marT="91425" marB="91425">
                    <a:solidFill>
                      <a:srgbClr val="B7B7B7"/>
                    </a:solidFill>
                  </a:tcPr>
                </a:tc>
                <a:tc>
                  <a:txBody>
                    <a:bodyPr/>
                    <a:lstStyle/>
                    <a:p>
                      <a:pPr marL="0" lvl="0" indent="0" algn="l" rtl="0">
                        <a:spcBef>
                          <a:spcPts val="0"/>
                        </a:spcBef>
                        <a:spcAft>
                          <a:spcPts val="0"/>
                        </a:spcAft>
                        <a:buNone/>
                      </a:pPr>
                      <a:r>
                        <a:rPr lang="id" sz="1600"/>
                        <a:t>Nama</a:t>
                      </a:r>
                      <a:endParaRPr sz="1600"/>
                    </a:p>
                  </a:txBody>
                  <a:tcPr marL="91425" marR="91425" marT="91425" marB="91425">
                    <a:solidFill>
                      <a:srgbClr val="B7B7B7"/>
                    </a:solidFill>
                  </a:tcPr>
                </a:tc>
                <a:tc>
                  <a:txBody>
                    <a:bodyPr/>
                    <a:lstStyle/>
                    <a:p>
                      <a:pPr marL="0" lvl="0" indent="0" algn="l" rtl="0">
                        <a:spcBef>
                          <a:spcPts val="0"/>
                        </a:spcBef>
                        <a:spcAft>
                          <a:spcPts val="0"/>
                        </a:spcAft>
                        <a:buNone/>
                      </a:pPr>
                      <a:r>
                        <a:rPr lang="id" sz="1600" dirty="0"/>
                        <a:t>Hasil</a:t>
                      </a:r>
                      <a:endParaRPr sz="1600"/>
                    </a:p>
                  </a:txBody>
                  <a:tcPr marL="91425" marR="91425" marT="91425" marB="91425">
                    <a:solidFill>
                      <a:srgbClr val="B7B7B7"/>
                    </a:solidFill>
                  </a:tcPr>
                </a:tc>
              </a:tr>
              <a:tr h="381000">
                <a:tc>
                  <a:txBody>
                    <a:bodyPr/>
                    <a:lstStyle/>
                    <a:p>
                      <a:pPr marL="0" lvl="0" indent="0" algn="l" rtl="0">
                        <a:spcBef>
                          <a:spcPts val="0"/>
                        </a:spcBef>
                        <a:spcAft>
                          <a:spcPts val="0"/>
                        </a:spcAft>
                        <a:buNone/>
                      </a:pPr>
                      <a:r>
                        <a:rPr lang="id" sz="1600"/>
                        <a:t>$a &amp;&amp; $b</a:t>
                      </a:r>
                      <a:endParaRPr sz="1600"/>
                    </a:p>
                  </a:txBody>
                  <a:tcPr marL="91425" marR="91425" marT="91425" marB="91425"/>
                </a:tc>
                <a:tc>
                  <a:txBody>
                    <a:bodyPr/>
                    <a:lstStyle/>
                    <a:p>
                      <a:pPr marL="0" lvl="0" indent="0" algn="l" rtl="0">
                        <a:spcBef>
                          <a:spcPts val="0"/>
                        </a:spcBef>
                        <a:spcAft>
                          <a:spcPts val="0"/>
                        </a:spcAft>
                        <a:buNone/>
                      </a:pPr>
                      <a:r>
                        <a:rPr lang="id" sz="1600"/>
                        <a:t>And</a:t>
                      </a:r>
                      <a:endParaRPr sz="1600"/>
                    </a:p>
                  </a:txBody>
                  <a:tcPr marL="91425" marR="91425" marT="91425" marB="91425"/>
                </a:tc>
                <a:tc>
                  <a:txBody>
                    <a:bodyPr/>
                    <a:lstStyle/>
                    <a:p>
                      <a:pPr marL="0" lvl="0" indent="0" algn="l" rtl="0">
                        <a:spcBef>
                          <a:spcPts val="0"/>
                        </a:spcBef>
                        <a:spcAft>
                          <a:spcPts val="0"/>
                        </a:spcAft>
                        <a:buNone/>
                      </a:pPr>
                      <a:r>
                        <a:rPr lang="id" sz="1600"/>
                        <a:t>true jika $a dan $b keduanya true</a:t>
                      </a:r>
                      <a:endParaRPr sz="1600"/>
                    </a:p>
                  </a:txBody>
                  <a:tcPr marL="91425" marR="91425" marT="91425" marB="91425"/>
                </a:tc>
              </a:tr>
              <a:tr h="381000">
                <a:tc>
                  <a:txBody>
                    <a:bodyPr/>
                    <a:lstStyle/>
                    <a:p>
                      <a:pPr marL="0" lvl="0" indent="0" algn="l" rtl="0">
                        <a:spcBef>
                          <a:spcPts val="0"/>
                        </a:spcBef>
                        <a:spcAft>
                          <a:spcPts val="0"/>
                        </a:spcAft>
                        <a:buNone/>
                      </a:pPr>
                      <a:r>
                        <a:rPr lang="id" sz="1600"/>
                        <a:t>$a and $b</a:t>
                      </a:r>
                      <a:endParaRPr sz="1600"/>
                    </a:p>
                  </a:txBody>
                  <a:tcPr marL="91425" marR="91425" marT="91425" marB="91425"/>
                </a:tc>
                <a:tc>
                  <a:txBody>
                    <a:bodyPr/>
                    <a:lstStyle/>
                    <a:p>
                      <a:pPr marL="0" lvl="0" indent="0" algn="l" rtl="0">
                        <a:spcBef>
                          <a:spcPts val="0"/>
                        </a:spcBef>
                        <a:spcAft>
                          <a:spcPts val="0"/>
                        </a:spcAft>
                        <a:buNone/>
                      </a:pPr>
                      <a:r>
                        <a:rPr lang="id" sz="1600"/>
                        <a:t>And</a:t>
                      </a:r>
                      <a:endParaRPr sz="1600"/>
                    </a:p>
                  </a:txBody>
                  <a:tcPr marL="91425" marR="91425" marT="91425" marB="91425"/>
                </a:tc>
                <a:tc>
                  <a:txBody>
                    <a:bodyPr/>
                    <a:lstStyle/>
                    <a:p>
                      <a:pPr marL="0" lvl="0" indent="0" algn="l" rtl="0">
                        <a:spcBef>
                          <a:spcPts val="0"/>
                        </a:spcBef>
                        <a:spcAft>
                          <a:spcPts val="0"/>
                        </a:spcAft>
                        <a:buNone/>
                      </a:pPr>
                      <a:r>
                        <a:rPr lang="id" sz="1600"/>
                        <a:t>true jika $a dan $b keduanya true</a:t>
                      </a:r>
                      <a:endParaRPr sz="1600"/>
                    </a:p>
                  </a:txBody>
                  <a:tcPr marL="91425" marR="91425" marT="91425" marB="91425"/>
                </a:tc>
              </a:tr>
              <a:tr h="381000">
                <a:tc>
                  <a:txBody>
                    <a:bodyPr/>
                    <a:lstStyle/>
                    <a:p>
                      <a:pPr marL="0" lvl="0" indent="0" algn="l" rtl="0">
                        <a:spcBef>
                          <a:spcPts val="0"/>
                        </a:spcBef>
                        <a:spcAft>
                          <a:spcPts val="0"/>
                        </a:spcAft>
                        <a:buNone/>
                      </a:pPr>
                      <a:r>
                        <a:rPr lang="id" sz="1600"/>
                        <a:t>$a || $b</a:t>
                      </a:r>
                      <a:endParaRPr sz="1600"/>
                    </a:p>
                  </a:txBody>
                  <a:tcPr marL="91425" marR="91425" marT="91425" marB="91425"/>
                </a:tc>
                <a:tc>
                  <a:txBody>
                    <a:bodyPr/>
                    <a:lstStyle/>
                    <a:p>
                      <a:pPr marL="0" lvl="0" indent="0" algn="l" rtl="0">
                        <a:spcBef>
                          <a:spcPts val="0"/>
                        </a:spcBef>
                        <a:spcAft>
                          <a:spcPts val="0"/>
                        </a:spcAft>
                        <a:buNone/>
                      </a:pPr>
                      <a:r>
                        <a:rPr lang="id" sz="1600" dirty="0"/>
                        <a:t>Or</a:t>
                      </a:r>
                      <a:endParaRPr sz="1600"/>
                    </a:p>
                  </a:txBody>
                  <a:tcPr marL="91425" marR="91425" marT="91425" marB="91425"/>
                </a:tc>
                <a:tc>
                  <a:txBody>
                    <a:bodyPr/>
                    <a:lstStyle/>
                    <a:p>
                      <a:pPr marL="0" lvl="0" indent="0" algn="l" rtl="0">
                        <a:spcBef>
                          <a:spcPts val="0"/>
                        </a:spcBef>
                        <a:spcAft>
                          <a:spcPts val="0"/>
                        </a:spcAft>
                        <a:buNone/>
                      </a:pPr>
                      <a:r>
                        <a:rPr lang="id" sz="1600" dirty="0"/>
                        <a:t>true jika $a dan $b salah satu atau keduanya true</a:t>
                      </a:r>
                      <a:endParaRPr sz="1600"/>
                    </a:p>
                  </a:txBody>
                  <a:tcPr marL="91425" marR="91425" marT="91425" marB="91425"/>
                </a:tc>
              </a:tr>
              <a:tr h="381000">
                <a:tc>
                  <a:txBody>
                    <a:bodyPr/>
                    <a:lstStyle/>
                    <a:p>
                      <a:pPr marL="0" lvl="0" indent="0" algn="l" rtl="0">
                        <a:spcBef>
                          <a:spcPts val="0"/>
                        </a:spcBef>
                        <a:spcAft>
                          <a:spcPts val="0"/>
                        </a:spcAft>
                        <a:buNone/>
                      </a:pPr>
                      <a:r>
                        <a:rPr lang="id" sz="1600"/>
                        <a:t>$a or $b</a:t>
                      </a:r>
                      <a:endParaRPr sz="1600"/>
                    </a:p>
                  </a:txBody>
                  <a:tcPr marL="91425" marR="91425" marT="91425" marB="91425"/>
                </a:tc>
                <a:tc>
                  <a:txBody>
                    <a:bodyPr/>
                    <a:lstStyle/>
                    <a:p>
                      <a:pPr marL="0" lvl="0" indent="0" algn="l" rtl="0">
                        <a:spcBef>
                          <a:spcPts val="0"/>
                        </a:spcBef>
                        <a:spcAft>
                          <a:spcPts val="0"/>
                        </a:spcAft>
                        <a:buNone/>
                      </a:pPr>
                      <a:r>
                        <a:rPr lang="id" sz="1600"/>
                        <a:t>Or</a:t>
                      </a:r>
                      <a:endParaRPr sz="1600"/>
                    </a:p>
                  </a:txBody>
                  <a:tcPr marL="91425" marR="91425" marT="91425" marB="91425"/>
                </a:tc>
                <a:tc>
                  <a:txBody>
                    <a:bodyPr/>
                    <a:lstStyle/>
                    <a:p>
                      <a:pPr marL="0" lvl="0" indent="0" algn="l" rtl="0">
                        <a:spcBef>
                          <a:spcPts val="0"/>
                        </a:spcBef>
                        <a:spcAft>
                          <a:spcPts val="0"/>
                        </a:spcAft>
                        <a:buNone/>
                      </a:pPr>
                      <a:r>
                        <a:rPr lang="id" sz="1600"/>
                        <a:t>true jika $a dan $b salah satu atau keduanya true </a:t>
                      </a:r>
                      <a:endParaRPr sz="1600"/>
                    </a:p>
                  </a:txBody>
                  <a:tcPr marL="91425" marR="91425" marT="91425" marB="91425"/>
                </a:tc>
              </a:tr>
              <a:tr h="381000">
                <a:tc>
                  <a:txBody>
                    <a:bodyPr/>
                    <a:lstStyle/>
                    <a:p>
                      <a:pPr marL="0" lvl="0" indent="0" algn="l" rtl="0">
                        <a:spcBef>
                          <a:spcPts val="0"/>
                        </a:spcBef>
                        <a:spcAft>
                          <a:spcPts val="0"/>
                        </a:spcAft>
                        <a:buNone/>
                      </a:pPr>
                      <a:r>
                        <a:rPr lang="id" sz="1600"/>
                        <a:t>! $a</a:t>
                      </a:r>
                      <a:endParaRPr sz="1600"/>
                    </a:p>
                  </a:txBody>
                  <a:tcPr marL="91425" marR="91425" marT="91425" marB="91425"/>
                </a:tc>
                <a:tc>
                  <a:txBody>
                    <a:bodyPr/>
                    <a:lstStyle/>
                    <a:p>
                      <a:pPr marL="0" lvl="0" indent="0" algn="l" rtl="0">
                        <a:spcBef>
                          <a:spcPts val="0"/>
                        </a:spcBef>
                        <a:spcAft>
                          <a:spcPts val="0"/>
                        </a:spcAft>
                        <a:buNone/>
                      </a:pPr>
                      <a:r>
                        <a:rPr lang="id" sz="1600"/>
                        <a:t>Not</a:t>
                      </a:r>
                      <a:endParaRPr sz="1600"/>
                    </a:p>
                  </a:txBody>
                  <a:tcPr marL="91425" marR="91425" marT="91425" marB="91425"/>
                </a:tc>
                <a:tc>
                  <a:txBody>
                    <a:bodyPr/>
                    <a:lstStyle/>
                    <a:p>
                      <a:pPr marL="0" lvl="0" indent="0" algn="l" rtl="0">
                        <a:spcBef>
                          <a:spcPts val="0"/>
                        </a:spcBef>
                        <a:spcAft>
                          <a:spcPts val="0"/>
                        </a:spcAft>
                        <a:buNone/>
                      </a:pPr>
                      <a:r>
                        <a:rPr lang="id" sz="1600"/>
                        <a:t>true jika $a bernilai false</a:t>
                      </a:r>
                      <a:endParaRPr sz="1600"/>
                    </a:p>
                  </a:txBody>
                  <a:tcPr marL="91425" marR="91425" marT="91425" marB="91425"/>
                </a:tc>
              </a:tr>
              <a:tr h="381000">
                <a:tc>
                  <a:txBody>
                    <a:bodyPr/>
                    <a:lstStyle/>
                    <a:p>
                      <a:pPr marL="0" lvl="0" indent="0" algn="l" rtl="0">
                        <a:spcBef>
                          <a:spcPts val="0"/>
                        </a:spcBef>
                        <a:spcAft>
                          <a:spcPts val="0"/>
                        </a:spcAft>
                        <a:buNone/>
                      </a:pPr>
                      <a:r>
                        <a:rPr lang="id" sz="1600"/>
                        <a:t>$a xor $b</a:t>
                      </a:r>
                      <a:endParaRPr sz="1600"/>
                    </a:p>
                  </a:txBody>
                  <a:tcPr marL="91425" marR="91425" marT="91425" marB="91425"/>
                </a:tc>
                <a:tc>
                  <a:txBody>
                    <a:bodyPr/>
                    <a:lstStyle/>
                    <a:p>
                      <a:pPr marL="0" lvl="0" indent="0" algn="l" rtl="0">
                        <a:spcBef>
                          <a:spcPts val="0"/>
                        </a:spcBef>
                        <a:spcAft>
                          <a:spcPts val="0"/>
                        </a:spcAft>
                        <a:buNone/>
                      </a:pPr>
                      <a:r>
                        <a:rPr lang="id" sz="1600"/>
                        <a:t>Xor</a:t>
                      </a:r>
                      <a:endParaRPr sz="1600"/>
                    </a:p>
                  </a:txBody>
                  <a:tcPr marL="91425" marR="91425" marT="91425" marB="91425"/>
                </a:tc>
                <a:tc>
                  <a:txBody>
                    <a:bodyPr/>
                    <a:lstStyle/>
                    <a:p>
                      <a:pPr marL="0" lvl="0" indent="0" algn="l" rtl="0">
                        <a:spcBef>
                          <a:spcPts val="0"/>
                        </a:spcBef>
                        <a:spcAft>
                          <a:spcPts val="0"/>
                        </a:spcAft>
                        <a:buNone/>
                      </a:pPr>
                      <a:r>
                        <a:rPr lang="id" sz="1600" dirty="0"/>
                        <a:t>true jika $a dan $b salah satu true, tapi tidak keduanya</a:t>
                      </a:r>
                      <a:endParaRPr sz="1600"/>
                    </a:p>
                  </a:txBody>
                  <a:tcPr marL="91425" marR="91425" marT="91425" marB="91425"/>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9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Operator Logika</a:t>
            </a:r>
            <a:endParaRPr/>
          </a:p>
        </p:txBody>
      </p:sp>
      <p:pic>
        <p:nvPicPr>
          <p:cNvPr id="542" name="Google Shape;542;p90"/>
          <p:cNvPicPr preferRelativeResize="0"/>
          <p:nvPr/>
        </p:nvPicPr>
        <p:blipFill>
          <a:blip r:embed="rId3">
            <a:alphaModFix/>
          </a:blip>
          <a:stretch>
            <a:fillRect/>
          </a:stretch>
        </p:blipFill>
        <p:spPr>
          <a:xfrm>
            <a:off x="152400" y="2006250"/>
            <a:ext cx="8839200" cy="194120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9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Array</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9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Array</a:t>
            </a:r>
            <a:endParaRPr/>
          </a:p>
        </p:txBody>
      </p:sp>
      <p:sp>
        <p:nvSpPr>
          <p:cNvPr id="576" name="Google Shape;576;p9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Di PHP, Array memiliki operator khusus</a:t>
            </a:r>
            <a:endParaRPr sz="1600"/>
          </a:p>
          <a:p>
            <a:pPr marL="457200" lvl="0" indent="-311150" algn="l" rtl="0">
              <a:spcBef>
                <a:spcPts val="0"/>
              </a:spcBef>
              <a:spcAft>
                <a:spcPts val="0"/>
              </a:spcAft>
              <a:buSzPts val="1300"/>
              <a:buChar char="●"/>
            </a:pPr>
            <a:r>
              <a:rPr lang="id" sz="1600" dirty="0"/>
              <a:t>Mungkin terlihat mirip dengan operator-operator sebelumnya, tapi cara kerjanya sedikit berbeda</a:t>
            </a:r>
            <a:endParaRPr sz="16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97"/>
          <p:cNvSpPr txBox="1">
            <a:spLocks noGrp="1"/>
          </p:cNvSpPr>
          <p:nvPr>
            <p:ph type="title"/>
          </p:nvPr>
        </p:nvSpPr>
        <p:spPr>
          <a:xfrm>
            <a:off x="729450" y="679664"/>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Operator Array</a:t>
            </a:r>
            <a:endParaRPr/>
          </a:p>
        </p:txBody>
      </p:sp>
      <p:graphicFrame>
        <p:nvGraphicFramePr>
          <p:cNvPr id="582" name="Google Shape;582;p97"/>
          <p:cNvGraphicFramePr/>
          <p:nvPr/>
        </p:nvGraphicFramePr>
        <p:xfrm>
          <a:off x="429659" y="1411674"/>
          <a:ext cx="8262649" cy="2986830"/>
        </p:xfrm>
        <a:graphic>
          <a:graphicData uri="http://schemas.openxmlformats.org/drawingml/2006/table">
            <a:tbl>
              <a:tblPr>
                <a:noFill/>
                <a:tableStyleId>{7971E1B7-430A-43E1-886F-335420117264}</a:tableStyleId>
              </a:tblPr>
              <a:tblGrid>
                <a:gridCol w="1322520"/>
                <a:gridCol w="1259486"/>
                <a:gridCol w="5680643"/>
              </a:tblGrid>
              <a:tr h="381000">
                <a:tc>
                  <a:txBody>
                    <a:bodyPr/>
                    <a:lstStyle/>
                    <a:p>
                      <a:pPr marL="0" lvl="0" indent="0" algn="l" rtl="0">
                        <a:spcBef>
                          <a:spcPts val="0"/>
                        </a:spcBef>
                        <a:spcAft>
                          <a:spcPts val="0"/>
                        </a:spcAft>
                        <a:buNone/>
                      </a:pPr>
                      <a:r>
                        <a:rPr lang="id" sz="1600" dirty="0"/>
                        <a:t>Contoh</a:t>
                      </a:r>
                      <a:endParaRPr sz="1600"/>
                    </a:p>
                  </a:txBody>
                  <a:tcPr marL="91425" marR="91425" marT="91425" marB="91425">
                    <a:solidFill>
                      <a:srgbClr val="CCCCCC"/>
                    </a:solidFill>
                  </a:tcPr>
                </a:tc>
                <a:tc>
                  <a:txBody>
                    <a:bodyPr/>
                    <a:lstStyle/>
                    <a:p>
                      <a:pPr marL="0" lvl="0" indent="0" algn="l" rtl="0">
                        <a:spcBef>
                          <a:spcPts val="0"/>
                        </a:spcBef>
                        <a:spcAft>
                          <a:spcPts val="0"/>
                        </a:spcAft>
                        <a:buNone/>
                      </a:pPr>
                      <a:r>
                        <a:rPr lang="id" sz="1600"/>
                        <a:t>Nama</a:t>
                      </a:r>
                      <a:endParaRPr sz="1600"/>
                    </a:p>
                  </a:txBody>
                  <a:tcPr marL="91425" marR="91425" marT="91425" marB="91425">
                    <a:solidFill>
                      <a:srgbClr val="CCCCCC"/>
                    </a:solidFill>
                  </a:tcPr>
                </a:tc>
                <a:tc>
                  <a:txBody>
                    <a:bodyPr/>
                    <a:lstStyle/>
                    <a:p>
                      <a:pPr marL="0" lvl="0" indent="0" algn="l" rtl="0">
                        <a:spcBef>
                          <a:spcPts val="0"/>
                        </a:spcBef>
                        <a:spcAft>
                          <a:spcPts val="0"/>
                        </a:spcAft>
                        <a:buNone/>
                      </a:pPr>
                      <a:r>
                        <a:rPr lang="id" sz="1600" dirty="0"/>
                        <a:t>Keterangan</a:t>
                      </a:r>
                      <a:endParaRPr sz="1600"/>
                    </a:p>
                  </a:txBody>
                  <a:tcPr marL="91425" marR="91425" marT="91425" marB="91425">
                    <a:solidFill>
                      <a:srgbClr val="CCCCCC"/>
                    </a:solidFill>
                  </a:tcPr>
                </a:tc>
              </a:tr>
              <a:tr h="381000">
                <a:tc>
                  <a:txBody>
                    <a:bodyPr/>
                    <a:lstStyle/>
                    <a:p>
                      <a:pPr marL="0" lvl="0" indent="0" algn="l" rtl="0">
                        <a:spcBef>
                          <a:spcPts val="0"/>
                        </a:spcBef>
                        <a:spcAft>
                          <a:spcPts val="0"/>
                        </a:spcAft>
                        <a:buNone/>
                      </a:pPr>
                      <a:r>
                        <a:rPr lang="id" sz="1600"/>
                        <a:t>$a + $b</a:t>
                      </a:r>
                      <a:endParaRPr sz="1600"/>
                    </a:p>
                  </a:txBody>
                  <a:tcPr marL="91425" marR="91425" marT="91425" marB="91425"/>
                </a:tc>
                <a:tc>
                  <a:txBody>
                    <a:bodyPr/>
                    <a:lstStyle/>
                    <a:p>
                      <a:pPr marL="0" lvl="0" indent="0" algn="l" rtl="0">
                        <a:spcBef>
                          <a:spcPts val="0"/>
                        </a:spcBef>
                        <a:spcAft>
                          <a:spcPts val="0"/>
                        </a:spcAft>
                        <a:buNone/>
                      </a:pPr>
                      <a:r>
                        <a:rPr lang="id" sz="1600"/>
                        <a:t>Union</a:t>
                      </a:r>
                      <a:endParaRPr sz="1600"/>
                    </a:p>
                  </a:txBody>
                  <a:tcPr marL="91425" marR="91425" marT="91425" marB="91425"/>
                </a:tc>
                <a:tc>
                  <a:txBody>
                    <a:bodyPr/>
                    <a:lstStyle/>
                    <a:p>
                      <a:pPr marL="0" lvl="0" indent="0" algn="l" rtl="0">
                        <a:spcBef>
                          <a:spcPts val="0"/>
                        </a:spcBef>
                        <a:spcAft>
                          <a:spcPts val="0"/>
                        </a:spcAft>
                        <a:buNone/>
                      </a:pPr>
                      <a:r>
                        <a:rPr lang="id" sz="1600" dirty="0"/>
                        <a:t>Menggabungkan array $a dan $b</a:t>
                      </a:r>
                      <a:endParaRPr sz="1600"/>
                    </a:p>
                  </a:txBody>
                  <a:tcPr marL="91425" marR="91425" marT="91425" marB="91425"/>
                </a:tc>
              </a:tr>
              <a:tr h="381000">
                <a:tc>
                  <a:txBody>
                    <a:bodyPr/>
                    <a:lstStyle/>
                    <a:p>
                      <a:pPr marL="0" lvl="0" indent="0" algn="l" rtl="0">
                        <a:spcBef>
                          <a:spcPts val="0"/>
                        </a:spcBef>
                        <a:spcAft>
                          <a:spcPts val="0"/>
                        </a:spcAft>
                        <a:buNone/>
                      </a:pPr>
                      <a:r>
                        <a:rPr lang="id" sz="1600"/>
                        <a:t>$a == $b</a:t>
                      </a:r>
                      <a:endParaRPr sz="1600"/>
                    </a:p>
                  </a:txBody>
                  <a:tcPr marL="91425" marR="91425" marT="91425" marB="91425"/>
                </a:tc>
                <a:tc>
                  <a:txBody>
                    <a:bodyPr/>
                    <a:lstStyle/>
                    <a:p>
                      <a:pPr marL="0" lvl="0" indent="0" algn="l" rtl="0">
                        <a:spcBef>
                          <a:spcPts val="0"/>
                        </a:spcBef>
                        <a:spcAft>
                          <a:spcPts val="0"/>
                        </a:spcAft>
                        <a:buNone/>
                      </a:pPr>
                      <a:r>
                        <a:rPr lang="id" sz="1600"/>
                        <a:t>Equality</a:t>
                      </a:r>
                      <a:endParaRPr sz="1600"/>
                    </a:p>
                  </a:txBody>
                  <a:tcPr marL="91425" marR="91425" marT="91425" marB="91425"/>
                </a:tc>
                <a:tc>
                  <a:txBody>
                    <a:bodyPr/>
                    <a:lstStyle/>
                    <a:p>
                      <a:pPr marL="0" lvl="0" indent="0" algn="l" rtl="0">
                        <a:spcBef>
                          <a:spcPts val="0"/>
                        </a:spcBef>
                        <a:spcAft>
                          <a:spcPts val="0"/>
                        </a:spcAft>
                        <a:buNone/>
                      </a:pPr>
                      <a:r>
                        <a:rPr lang="id" sz="1600"/>
                        <a:t>true jika $a dan $b memiliki key-value sama</a:t>
                      </a:r>
                      <a:endParaRPr sz="1600"/>
                    </a:p>
                  </a:txBody>
                  <a:tcPr marL="91425" marR="91425" marT="91425" marB="91425"/>
                </a:tc>
              </a:tr>
              <a:tr h="381000">
                <a:tc>
                  <a:txBody>
                    <a:bodyPr/>
                    <a:lstStyle/>
                    <a:p>
                      <a:pPr marL="0" lvl="0" indent="0" algn="l" rtl="0">
                        <a:spcBef>
                          <a:spcPts val="0"/>
                        </a:spcBef>
                        <a:spcAft>
                          <a:spcPts val="0"/>
                        </a:spcAft>
                        <a:buNone/>
                      </a:pPr>
                      <a:r>
                        <a:rPr lang="id" sz="1600"/>
                        <a:t>$a === $b</a:t>
                      </a:r>
                      <a:endParaRPr sz="1600"/>
                    </a:p>
                  </a:txBody>
                  <a:tcPr marL="91425" marR="91425" marT="91425" marB="91425"/>
                </a:tc>
                <a:tc>
                  <a:txBody>
                    <a:bodyPr/>
                    <a:lstStyle/>
                    <a:p>
                      <a:pPr marL="0" lvl="0" indent="0" algn="l" rtl="0">
                        <a:spcBef>
                          <a:spcPts val="0"/>
                        </a:spcBef>
                        <a:spcAft>
                          <a:spcPts val="0"/>
                        </a:spcAft>
                        <a:buNone/>
                      </a:pPr>
                      <a:r>
                        <a:rPr lang="id" sz="1600" dirty="0"/>
                        <a:t>Identity</a:t>
                      </a:r>
                      <a:endParaRPr sz="1600"/>
                    </a:p>
                  </a:txBody>
                  <a:tcPr marL="91425" marR="91425" marT="91425" marB="91425"/>
                </a:tc>
                <a:tc>
                  <a:txBody>
                    <a:bodyPr/>
                    <a:lstStyle/>
                    <a:p>
                      <a:pPr marL="0" lvl="0" indent="0" algn="l" rtl="0">
                        <a:spcBef>
                          <a:spcPts val="0"/>
                        </a:spcBef>
                        <a:spcAft>
                          <a:spcPts val="0"/>
                        </a:spcAft>
                        <a:buNone/>
                      </a:pPr>
                      <a:r>
                        <a:rPr lang="id" sz="1600"/>
                        <a:t>true jika $a dan $b memiliki key-value sama dan posisi sama</a:t>
                      </a:r>
                      <a:endParaRPr sz="1600"/>
                    </a:p>
                  </a:txBody>
                  <a:tcPr marL="91425" marR="91425" marT="91425" marB="91425"/>
                </a:tc>
              </a:tr>
              <a:tr h="381000">
                <a:tc>
                  <a:txBody>
                    <a:bodyPr/>
                    <a:lstStyle/>
                    <a:p>
                      <a:pPr marL="0" lvl="0" indent="0" algn="l" rtl="0">
                        <a:spcBef>
                          <a:spcPts val="0"/>
                        </a:spcBef>
                        <a:spcAft>
                          <a:spcPts val="0"/>
                        </a:spcAft>
                        <a:buNone/>
                      </a:pPr>
                      <a:r>
                        <a:rPr lang="id" sz="1600"/>
                        <a:t>$a != $b</a:t>
                      </a:r>
                      <a:endParaRPr sz="1600"/>
                    </a:p>
                  </a:txBody>
                  <a:tcPr marL="91425" marR="91425" marT="91425" marB="91425"/>
                </a:tc>
                <a:tc>
                  <a:txBody>
                    <a:bodyPr/>
                    <a:lstStyle/>
                    <a:p>
                      <a:pPr marL="0" lvl="0" indent="0" algn="l" rtl="0">
                        <a:spcBef>
                          <a:spcPts val="0"/>
                        </a:spcBef>
                        <a:spcAft>
                          <a:spcPts val="0"/>
                        </a:spcAft>
                        <a:buNone/>
                      </a:pPr>
                      <a:r>
                        <a:rPr lang="id" sz="1600"/>
                        <a:t>Inequality</a:t>
                      </a:r>
                      <a:endParaRPr sz="1600"/>
                    </a:p>
                  </a:txBody>
                  <a:tcPr marL="91425" marR="91425" marT="91425" marB="91425"/>
                </a:tc>
                <a:tc>
                  <a:txBody>
                    <a:bodyPr/>
                    <a:lstStyle/>
                    <a:p>
                      <a:pPr marL="0" lvl="0" indent="0" algn="l" rtl="0">
                        <a:spcBef>
                          <a:spcPts val="0"/>
                        </a:spcBef>
                        <a:spcAft>
                          <a:spcPts val="0"/>
                        </a:spcAft>
                        <a:buNone/>
                      </a:pPr>
                      <a:r>
                        <a:rPr lang="id" sz="1600"/>
                        <a:t>true jika $a dan $b tidak sama</a:t>
                      </a:r>
                      <a:endParaRPr sz="1600"/>
                    </a:p>
                  </a:txBody>
                  <a:tcPr marL="91425" marR="91425" marT="91425" marB="91425"/>
                </a:tc>
              </a:tr>
              <a:tr h="381000">
                <a:tc>
                  <a:txBody>
                    <a:bodyPr/>
                    <a:lstStyle/>
                    <a:p>
                      <a:pPr marL="0" lvl="0" indent="0" algn="l" rtl="0">
                        <a:spcBef>
                          <a:spcPts val="0"/>
                        </a:spcBef>
                        <a:spcAft>
                          <a:spcPts val="0"/>
                        </a:spcAft>
                        <a:buNone/>
                      </a:pPr>
                      <a:r>
                        <a:rPr lang="id" sz="1600"/>
                        <a:t>$a &lt;&gt; $b</a:t>
                      </a:r>
                      <a:endParaRPr sz="1600"/>
                    </a:p>
                  </a:txBody>
                  <a:tcPr marL="91425" marR="91425" marT="91425" marB="91425"/>
                </a:tc>
                <a:tc>
                  <a:txBody>
                    <a:bodyPr/>
                    <a:lstStyle/>
                    <a:p>
                      <a:pPr marL="0" lvl="0" indent="0" algn="l" rtl="0">
                        <a:spcBef>
                          <a:spcPts val="0"/>
                        </a:spcBef>
                        <a:spcAft>
                          <a:spcPts val="0"/>
                        </a:spcAft>
                        <a:buNone/>
                      </a:pPr>
                      <a:r>
                        <a:rPr lang="id" sz="1600"/>
                        <a:t>Inequality</a:t>
                      </a:r>
                      <a:endParaRPr sz="1600"/>
                    </a:p>
                  </a:txBody>
                  <a:tcPr marL="91425" marR="91425" marT="91425" marB="91425"/>
                </a:tc>
                <a:tc>
                  <a:txBody>
                    <a:bodyPr/>
                    <a:lstStyle/>
                    <a:p>
                      <a:pPr marL="0" lvl="0" indent="0" algn="l" rtl="0">
                        <a:spcBef>
                          <a:spcPts val="0"/>
                        </a:spcBef>
                        <a:spcAft>
                          <a:spcPts val="0"/>
                        </a:spcAft>
                        <a:buNone/>
                      </a:pPr>
                      <a:r>
                        <a:rPr lang="id" sz="1600"/>
                        <a:t>true jika $a dan $b tidak sama</a:t>
                      </a:r>
                      <a:endParaRPr sz="1600"/>
                    </a:p>
                  </a:txBody>
                  <a:tcPr marL="91425" marR="91425" marT="91425" marB="91425"/>
                </a:tc>
              </a:tr>
              <a:tr h="381000">
                <a:tc>
                  <a:txBody>
                    <a:bodyPr/>
                    <a:lstStyle/>
                    <a:p>
                      <a:pPr marL="0" lvl="0" indent="0" algn="l" rtl="0">
                        <a:spcBef>
                          <a:spcPts val="0"/>
                        </a:spcBef>
                        <a:spcAft>
                          <a:spcPts val="0"/>
                        </a:spcAft>
                        <a:buNone/>
                      </a:pPr>
                      <a:r>
                        <a:rPr lang="id" sz="1600"/>
                        <a:t>$a !== $b</a:t>
                      </a:r>
                      <a:endParaRPr sz="1600"/>
                    </a:p>
                  </a:txBody>
                  <a:tcPr marL="91425" marR="91425" marT="91425" marB="91425"/>
                </a:tc>
                <a:tc>
                  <a:txBody>
                    <a:bodyPr/>
                    <a:lstStyle/>
                    <a:p>
                      <a:pPr marL="0" lvl="0" indent="0" algn="l" rtl="0">
                        <a:spcBef>
                          <a:spcPts val="0"/>
                        </a:spcBef>
                        <a:spcAft>
                          <a:spcPts val="0"/>
                        </a:spcAft>
                        <a:buNone/>
                      </a:pPr>
                      <a:r>
                        <a:rPr lang="id" sz="1600"/>
                        <a:t>Nonidentity</a:t>
                      </a:r>
                      <a:endParaRPr sz="1600"/>
                    </a:p>
                  </a:txBody>
                  <a:tcPr marL="91425" marR="91425" marT="91425" marB="91425"/>
                </a:tc>
                <a:tc>
                  <a:txBody>
                    <a:bodyPr/>
                    <a:lstStyle/>
                    <a:p>
                      <a:pPr marL="0" lvl="0" indent="0" algn="l" rtl="0">
                        <a:spcBef>
                          <a:spcPts val="0"/>
                        </a:spcBef>
                        <a:spcAft>
                          <a:spcPts val="0"/>
                        </a:spcAft>
                        <a:buNone/>
                      </a:pPr>
                      <a:r>
                        <a:rPr lang="id" sz="1600" dirty="0"/>
                        <a:t>true jika $a dan $b tidak identik</a:t>
                      </a:r>
                      <a:endParaRPr sz="1600"/>
                    </a:p>
                  </a:txBody>
                  <a:tcPr marL="91425" marR="91425" marT="91425" marB="91425"/>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9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Operator Array (1)</a:t>
            </a:r>
            <a:endParaRPr/>
          </a:p>
        </p:txBody>
      </p:sp>
      <p:pic>
        <p:nvPicPr>
          <p:cNvPr id="588" name="Google Shape;588;p98"/>
          <p:cNvPicPr preferRelativeResize="0"/>
          <p:nvPr/>
        </p:nvPicPr>
        <p:blipFill>
          <a:blip r:embed="rId3">
            <a:alphaModFix/>
          </a:blip>
          <a:stretch>
            <a:fillRect/>
          </a:stretch>
        </p:blipFill>
        <p:spPr>
          <a:xfrm>
            <a:off x="152400" y="2006250"/>
            <a:ext cx="8483910" cy="2984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9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Operator Array (2)</a:t>
            </a:r>
            <a:endParaRPr/>
          </a:p>
        </p:txBody>
      </p:sp>
      <p:pic>
        <p:nvPicPr>
          <p:cNvPr id="594" name="Google Shape;594;p99"/>
          <p:cNvPicPr preferRelativeResize="0"/>
          <p:nvPr/>
        </p:nvPicPr>
        <p:blipFill>
          <a:blip r:embed="rId3">
            <a:alphaModFix/>
          </a:blip>
          <a:stretch>
            <a:fillRect/>
          </a:stretch>
        </p:blipFill>
        <p:spPr>
          <a:xfrm>
            <a:off x="152400" y="2006250"/>
            <a:ext cx="6396107"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Menginstall PHP</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0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Expression, Statement dan Block</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10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Expression</a:t>
            </a:r>
            <a:endParaRPr/>
          </a:p>
        </p:txBody>
      </p:sp>
      <p:sp>
        <p:nvSpPr>
          <p:cNvPr id="605" name="Google Shape;605;p101"/>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Expression adalah bagian terpenting di PHP</a:t>
            </a:r>
            <a:endParaRPr sz="1600"/>
          </a:p>
          <a:p>
            <a:pPr marL="457200" lvl="0" indent="-311150" algn="l" rtl="0">
              <a:spcBef>
                <a:spcPts val="0"/>
              </a:spcBef>
              <a:spcAft>
                <a:spcPts val="0"/>
              </a:spcAft>
              <a:buSzPts val="1300"/>
              <a:buChar char="●"/>
            </a:pPr>
            <a:r>
              <a:rPr lang="id" sz="1600" dirty="0"/>
              <a:t>Di PHP, hampir semua kode yang kita tulis adalah sebuah expression</a:t>
            </a:r>
            <a:endParaRPr sz="1600"/>
          </a:p>
          <a:p>
            <a:pPr marL="457200" lvl="0" indent="-311150" algn="l" rtl="0">
              <a:spcBef>
                <a:spcPts val="0"/>
              </a:spcBef>
              <a:spcAft>
                <a:spcPts val="0"/>
              </a:spcAft>
              <a:buSzPts val="1300"/>
              <a:buChar char="●"/>
            </a:pPr>
            <a:r>
              <a:rPr lang="id" sz="1600" dirty="0"/>
              <a:t>Secara sederhana, expression adalah apapun yang memiliki nilai atau value</a:t>
            </a:r>
            <a:endParaRPr sz="16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10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Contoh Expression Sederhana</a:t>
            </a:r>
            <a:endParaRPr/>
          </a:p>
        </p:txBody>
      </p:sp>
      <p:sp>
        <p:nvSpPr>
          <p:cNvPr id="611" name="Google Shape;611;p10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$a = 5; Ketika kita menuliskan “5”, maka tentu itu adalah nilai, oleh karena itu 5 tersebut adalah expression.</a:t>
            </a:r>
            <a:endParaRPr sz="1600"/>
          </a:p>
          <a:p>
            <a:pPr marL="457200" lvl="0" indent="-311150" algn="l" rtl="0">
              <a:spcBef>
                <a:spcPts val="0"/>
              </a:spcBef>
              <a:spcAft>
                <a:spcPts val="0"/>
              </a:spcAft>
              <a:buSzPts val="1300"/>
              <a:buChar char="●"/>
            </a:pPr>
            <a:r>
              <a:rPr lang="id" sz="1600" dirty="0"/>
              <a:t>Lalu kita menulis kode $b = $a; $a bisa kita bilang adalah expression, karena $a adalah nilai 5</a:t>
            </a:r>
            <a:endParaRPr sz="1600"/>
          </a:p>
        </p:txBody>
      </p:sp>
      <p:pic>
        <p:nvPicPr>
          <p:cNvPr id="612" name="Google Shape;612;p102"/>
          <p:cNvPicPr preferRelativeResize="0"/>
          <p:nvPr/>
        </p:nvPicPr>
        <p:blipFill>
          <a:blip r:embed="rId3">
            <a:alphaModFix/>
          </a:blip>
          <a:stretch>
            <a:fillRect/>
          </a:stretch>
        </p:blipFill>
        <p:spPr>
          <a:xfrm>
            <a:off x="0" y="3290260"/>
            <a:ext cx="9144001" cy="133983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10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Contoh Expression Complex</a:t>
            </a:r>
            <a:endParaRPr/>
          </a:p>
        </p:txBody>
      </p:sp>
      <p:sp>
        <p:nvSpPr>
          <p:cNvPr id="618" name="Google Shape;618;p10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sz="1600" dirty="0"/>
              <a:t>Pada kode dibawah, getValue() adalah expression, karena getValue() bernilai angka 100. </a:t>
            </a:r>
            <a:endParaRPr sz="1600"/>
          </a:p>
        </p:txBody>
      </p:sp>
      <p:pic>
        <p:nvPicPr>
          <p:cNvPr id="619" name="Google Shape;619;p103"/>
          <p:cNvPicPr preferRelativeResize="0"/>
          <p:nvPr/>
        </p:nvPicPr>
        <p:blipFill>
          <a:blip r:embed="rId3">
            <a:alphaModFix/>
          </a:blip>
          <a:stretch>
            <a:fillRect/>
          </a:stretch>
        </p:blipFill>
        <p:spPr>
          <a:xfrm>
            <a:off x="0" y="2746838"/>
            <a:ext cx="9143999" cy="239667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0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Statement</a:t>
            </a:r>
            <a:endParaRPr/>
          </a:p>
        </p:txBody>
      </p:sp>
      <p:sp>
        <p:nvSpPr>
          <p:cNvPr id="625" name="Google Shape;625;p10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Statement bisa dibilang adalah kalimat lengkap dalam bahasa.</a:t>
            </a:r>
            <a:endParaRPr sz="1600"/>
          </a:p>
          <a:p>
            <a:pPr marL="457200" lvl="0" indent="-311150" algn="l" rtl="0">
              <a:spcBef>
                <a:spcPts val="0"/>
              </a:spcBef>
              <a:spcAft>
                <a:spcPts val="0"/>
              </a:spcAft>
              <a:buSzPts val="1300"/>
              <a:buChar char="●"/>
            </a:pPr>
            <a:r>
              <a:rPr lang="id" sz="1600" dirty="0"/>
              <a:t>Sebuah statement berisikan execution komplit, biasanya diakhiri dengan titik koma</a:t>
            </a:r>
            <a:endParaRPr sz="16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10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Statement</a:t>
            </a:r>
            <a:endParaRPr/>
          </a:p>
        </p:txBody>
      </p:sp>
      <p:pic>
        <p:nvPicPr>
          <p:cNvPr id="631" name="Google Shape;631;p105"/>
          <p:cNvPicPr preferRelativeResize="0"/>
          <p:nvPr/>
        </p:nvPicPr>
        <p:blipFill>
          <a:blip r:embed="rId3">
            <a:alphaModFix/>
          </a:blip>
          <a:stretch>
            <a:fillRect/>
          </a:stretch>
        </p:blipFill>
        <p:spPr>
          <a:xfrm>
            <a:off x="152400" y="2006250"/>
            <a:ext cx="8839200" cy="233319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0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Block</a:t>
            </a:r>
            <a:endParaRPr/>
          </a:p>
        </p:txBody>
      </p:sp>
      <p:sp>
        <p:nvSpPr>
          <p:cNvPr id="637" name="Google Shape;637;p10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Block adalah kumpulan statement yang terdiri dari nol atau lebih statement.</a:t>
            </a:r>
            <a:endParaRPr sz="1600"/>
          </a:p>
          <a:p>
            <a:pPr marL="457200" lvl="0" indent="-311150" algn="l" rtl="0">
              <a:spcBef>
                <a:spcPts val="0"/>
              </a:spcBef>
              <a:spcAft>
                <a:spcPts val="0"/>
              </a:spcAft>
              <a:buSzPts val="1300"/>
              <a:buChar char="●"/>
            </a:pPr>
            <a:r>
              <a:rPr lang="id" sz="1600" dirty="0"/>
              <a:t>Block diawali dan diakhiri dengan kurung kurawal { }</a:t>
            </a:r>
            <a:endParaRPr sz="16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0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Block</a:t>
            </a:r>
            <a:endParaRPr/>
          </a:p>
        </p:txBody>
      </p:sp>
      <p:pic>
        <p:nvPicPr>
          <p:cNvPr id="643" name="Google Shape;643;p107"/>
          <p:cNvPicPr preferRelativeResize="0"/>
          <p:nvPr/>
        </p:nvPicPr>
        <p:blipFill>
          <a:blip r:embed="rId3">
            <a:alphaModFix/>
          </a:blip>
          <a:stretch>
            <a:fillRect/>
          </a:stretch>
        </p:blipFill>
        <p:spPr>
          <a:xfrm>
            <a:off x="152400" y="2006250"/>
            <a:ext cx="8839200" cy="2189148"/>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10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Manipulasi String</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10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Dot Operator</a:t>
            </a:r>
            <a:endParaRPr/>
          </a:p>
        </p:txBody>
      </p:sp>
      <p:sp>
        <p:nvSpPr>
          <p:cNvPr id="654" name="Google Shape;654;p10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Dot (titik) operator adalah operator yang bisa kita gunakan untuk menambahkan string dengan data lain (bisa string atau tipe data lainnya)</a:t>
            </a:r>
            <a:endParaRPr sz="1600"/>
          </a:p>
          <a:p>
            <a:pPr marL="457200" lvl="0" indent="-311150" algn="l" rtl="0">
              <a:spcBef>
                <a:spcPts val="0"/>
              </a:spcBef>
              <a:spcAft>
                <a:spcPts val="0"/>
              </a:spcAft>
              <a:buSzPts val="1300"/>
              <a:buChar char="●"/>
            </a:pPr>
            <a:r>
              <a:rPr lang="id" sz="1600" dirty="0"/>
              <a:t>Sebenarnya kita bisa menggunakan + (plus) untuk menambahkan string, namun jika kita coba tambahkan string dengan tipe data number, maka akan terjadi error. Oleh karena itu direkomendasikan menggunakan . (dot) untuk menambahkan string dengan data lain</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Menginstall PHP</a:t>
            </a:r>
            <a:endParaRPr/>
          </a:p>
        </p:txBody>
      </p:sp>
      <p:sp>
        <p:nvSpPr>
          <p:cNvPr id="159" name="Google Shape;159;p2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PHP bisa di install di sistem operasi apapun, Windows, Mac ataupun Linux</a:t>
            </a:r>
            <a:endParaRPr sz="1600"/>
          </a:p>
          <a:p>
            <a:pPr marL="457200" lvl="0" indent="-311150" algn="l" rtl="0">
              <a:spcBef>
                <a:spcPts val="0"/>
              </a:spcBef>
              <a:spcAft>
                <a:spcPts val="0"/>
              </a:spcAft>
              <a:buSzPts val="1300"/>
              <a:buChar char="●"/>
            </a:pPr>
            <a:r>
              <a:rPr lang="id" sz="1600" dirty="0"/>
              <a:t>Namun menginstall PHP secara manual tidak terlalu mudah</a:t>
            </a:r>
            <a:endParaRPr sz="1600"/>
          </a:p>
          <a:p>
            <a:pPr marL="457200" lvl="0" indent="-311150" algn="l" rtl="0">
              <a:spcBef>
                <a:spcPts val="0"/>
              </a:spcBef>
              <a:spcAft>
                <a:spcPts val="0"/>
              </a:spcAft>
              <a:buSzPts val="1300"/>
              <a:buChar char="●"/>
            </a:pPr>
            <a:r>
              <a:rPr lang="id" sz="1600" dirty="0"/>
              <a:t>Oleh karena itu untuk belajar, direkomendasikan menginstall PHP dengan bantuan tool-tool yang sudah mem-bundle PHP dengan teknologi pendukungnya</a:t>
            </a:r>
            <a:endParaRPr sz="16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11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Dot Operator</a:t>
            </a:r>
            <a:endParaRPr/>
          </a:p>
        </p:txBody>
      </p:sp>
      <p:pic>
        <p:nvPicPr>
          <p:cNvPr id="660" name="Google Shape;660;p110"/>
          <p:cNvPicPr preferRelativeResize="0"/>
          <p:nvPr/>
        </p:nvPicPr>
        <p:blipFill>
          <a:blip r:embed="rId3">
            <a:alphaModFix/>
          </a:blip>
          <a:stretch>
            <a:fillRect/>
          </a:stretch>
        </p:blipFill>
        <p:spPr>
          <a:xfrm>
            <a:off x="152400" y="2006250"/>
            <a:ext cx="8839200" cy="160960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1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Konversi ke Number dan Sebaliknya</a:t>
            </a:r>
            <a:endParaRPr/>
          </a:p>
        </p:txBody>
      </p:sp>
      <p:sp>
        <p:nvSpPr>
          <p:cNvPr id="666" name="Google Shape;666;p111"/>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Kadang kita sering melakukan konversi tipe data dari string ke number (int / float) atau sebaliknya</a:t>
            </a:r>
            <a:endParaRPr sz="1600"/>
          </a:p>
          <a:p>
            <a:pPr marL="457200" lvl="0" indent="-311150" algn="l" rtl="0">
              <a:spcBef>
                <a:spcPts val="0"/>
              </a:spcBef>
              <a:spcAft>
                <a:spcPts val="0"/>
              </a:spcAft>
              <a:buSzPts val="1300"/>
              <a:buChar char="●"/>
            </a:pPr>
            <a:r>
              <a:rPr lang="id" sz="1600" dirty="0"/>
              <a:t>Di PHP untuk melakukan konversi cukup mudah, kita hanya perlu menggunakan tanda kurung ( tipe data )</a:t>
            </a:r>
            <a:endParaRPr sz="1600"/>
          </a:p>
          <a:p>
            <a:pPr marL="457200" lvl="0" indent="-311150" algn="l" rtl="0">
              <a:spcBef>
                <a:spcPts val="0"/>
              </a:spcBef>
              <a:spcAft>
                <a:spcPts val="0"/>
              </a:spcAft>
              <a:buSzPts val="1300"/>
              <a:buChar char="●"/>
            </a:pPr>
            <a:r>
              <a:rPr lang="id" sz="1600" dirty="0"/>
              <a:t>Tipe data untuk string adalah string, untuk number bisa menggunakan int untuk integer dan float untuk floating point</a:t>
            </a:r>
            <a:endParaRPr sz="16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11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Konversi ke Number dan Sebaliknya</a:t>
            </a:r>
            <a:endParaRPr/>
          </a:p>
        </p:txBody>
      </p:sp>
      <p:pic>
        <p:nvPicPr>
          <p:cNvPr id="672" name="Google Shape;672;p112"/>
          <p:cNvPicPr preferRelativeResize="0"/>
          <p:nvPr/>
        </p:nvPicPr>
        <p:blipFill>
          <a:blip r:embed="rId3">
            <a:alphaModFix/>
          </a:blip>
          <a:stretch>
            <a:fillRect/>
          </a:stretch>
        </p:blipFill>
        <p:spPr>
          <a:xfrm>
            <a:off x="152400" y="2006250"/>
            <a:ext cx="8839201" cy="263350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11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Mengakses Karakter</a:t>
            </a:r>
            <a:endParaRPr/>
          </a:p>
        </p:txBody>
      </p:sp>
      <p:sp>
        <p:nvSpPr>
          <p:cNvPr id="678" name="Google Shape;678;p11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String di PHP seperti array karakter, dimana kita bisa mengakses data tiap karakternya menggunakan kurung siku</a:t>
            </a:r>
            <a:endParaRPr sz="1600"/>
          </a:p>
          <a:p>
            <a:pPr marL="457200" lvl="0" indent="-311150" algn="l" rtl="0">
              <a:spcBef>
                <a:spcPts val="0"/>
              </a:spcBef>
              <a:spcAft>
                <a:spcPts val="0"/>
              </a:spcAft>
              <a:buSzPts val="1300"/>
              <a:buChar char="●"/>
            </a:pPr>
            <a:r>
              <a:rPr lang="id" sz="1600" dirty="0"/>
              <a:t>Sama seperti di array, index pertama dimulai dari 0</a:t>
            </a:r>
            <a:endParaRPr sz="1600"/>
          </a:p>
          <a:p>
            <a:pPr marL="457200" lvl="0" indent="-311150" algn="l" rtl="0">
              <a:spcBef>
                <a:spcPts val="0"/>
              </a:spcBef>
              <a:spcAft>
                <a:spcPts val="0"/>
              </a:spcAft>
              <a:buSzPts val="1300"/>
              <a:buChar char="●"/>
            </a:pPr>
            <a:r>
              <a:rPr lang="id" sz="1600" dirty="0"/>
              <a:t>Jika kita mengakses index melebihi karakter di string, maka akan terjadi error</a:t>
            </a:r>
            <a:endParaRPr sz="16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Mengakses Karakter</a:t>
            </a:r>
            <a:endParaRPr/>
          </a:p>
        </p:txBody>
      </p:sp>
      <p:pic>
        <p:nvPicPr>
          <p:cNvPr id="684" name="Google Shape;684;p114"/>
          <p:cNvPicPr preferRelativeResize="0"/>
          <p:nvPr/>
        </p:nvPicPr>
        <p:blipFill>
          <a:blip r:embed="rId3">
            <a:alphaModFix/>
          </a:blip>
          <a:stretch>
            <a:fillRect/>
          </a:stretch>
        </p:blipFill>
        <p:spPr>
          <a:xfrm>
            <a:off x="152400" y="2006250"/>
            <a:ext cx="8839202" cy="1741498"/>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1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 Parsing</a:t>
            </a:r>
            <a:endParaRPr/>
          </a:p>
        </p:txBody>
      </p:sp>
      <p:sp>
        <p:nvSpPr>
          <p:cNvPr id="690" name="Google Shape;690;p11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Khusus string menggunakan double quote atau heredoc, kita bisa menggunakan karakter $ untuk mengakses variable.</a:t>
            </a:r>
            <a:endParaRPr sz="1600"/>
          </a:p>
          <a:p>
            <a:pPr marL="457200" lvl="0" indent="-311150" algn="l" rtl="0">
              <a:spcBef>
                <a:spcPts val="0"/>
              </a:spcBef>
              <a:spcAft>
                <a:spcPts val="0"/>
              </a:spcAft>
              <a:buSzPts val="1300"/>
              <a:buChar char="●"/>
            </a:pPr>
            <a:r>
              <a:rPr lang="id" sz="1600" dirty="0"/>
              <a:t>Ini memudahkan ketika kita ingin menggabungkan string dengan variable.</a:t>
            </a:r>
            <a:endParaRPr sz="1600"/>
          </a:p>
          <a:p>
            <a:pPr marL="457200" lvl="0" indent="-311150" algn="l" rtl="0">
              <a:spcBef>
                <a:spcPts val="0"/>
              </a:spcBef>
              <a:spcAft>
                <a:spcPts val="0"/>
              </a:spcAft>
              <a:buSzPts val="1300"/>
              <a:buChar char="●"/>
            </a:pPr>
            <a:r>
              <a:rPr lang="id" sz="1600" dirty="0"/>
              <a:t>Cara penggunaanya adalah dengan menggunakan karakter $ lalu diikuti dengan nama variable nya.</a:t>
            </a:r>
            <a:endParaRPr sz="16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Variable Parsing</a:t>
            </a:r>
            <a:endParaRPr/>
          </a:p>
        </p:txBody>
      </p:sp>
      <p:pic>
        <p:nvPicPr>
          <p:cNvPr id="696" name="Google Shape;696;p116"/>
          <p:cNvPicPr preferRelativeResize="0"/>
          <p:nvPr/>
        </p:nvPicPr>
        <p:blipFill>
          <a:blip r:embed="rId3">
            <a:alphaModFix/>
          </a:blip>
          <a:stretch>
            <a:fillRect/>
          </a:stretch>
        </p:blipFill>
        <p:spPr>
          <a:xfrm>
            <a:off x="152400" y="2006250"/>
            <a:ext cx="8839200" cy="129761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1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Curly Brace</a:t>
            </a:r>
            <a:endParaRPr/>
          </a:p>
        </p:txBody>
      </p:sp>
      <p:sp>
        <p:nvSpPr>
          <p:cNvPr id="702" name="Google Shape;702;p11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Kadang kita butuh menggabungkan variable dengan string tanpa ada spasi. Hal ini akan menyulitkan jika hanya menggunakan variable parsing</a:t>
            </a:r>
            <a:endParaRPr sz="1600"/>
          </a:p>
          <a:p>
            <a:pPr marL="457200" lvl="0" indent="-311150" algn="l" rtl="0">
              <a:spcBef>
                <a:spcPts val="0"/>
              </a:spcBef>
              <a:spcAft>
                <a:spcPts val="0"/>
              </a:spcAft>
              <a:buSzPts val="1300"/>
              <a:buChar char="●"/>
            </a:pPr>
            <a:r>
              <a:rPr lang="id" sz="1600" dirty="0"/>
              <a:t>Untungnya di PHP kita bisa menambahkan kurung kurawal sebelum menggunakan variable parsing</a:t>
            </a:r>
            <a:endParaRPr sz="16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Curly Brace</a:t>
            </a:r>
            <a:endParaRPr/>
          </a:p>
        </p:txBody>
      </p:sp>
      <p:pic>
        <p:nvPicPr>
          <p:cNvPr id="708" name="Google Shape;708;p118"/>
          <p:cNvPicPr preferRelativeResize="0"/>
          <p:nvPr/>
        </p:nvPicPr>
        <p:blipFill>
          <a:blip r:embed="rId3">
            <a:alphaModFix/>
          </a:blip>
          <a:stretch>
            <a:fillRect/>
          </a:stretch>
        </p:blipFill>
        <p:spPr>
          <a:xfrm>
            <a:off x="152400" y="2006250"/>
            <a:ext cx="8839201" cy="141172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If Statement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Menginstall XAMPP</a:t>
            </a:r>
            <a:endParaRPr/>
          </a:p>
        </p:txBody>
      </p:sp>
      <p:sp>
        <p:nvSpPr>
          <p:cNvPr id="165" name="Google Shape;165;p2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ID" sz="1600" dirty="0" smtClean="0"/>
              <a:t>K</a:t>
            </a:r>
            <a:r>
              <a:rPr lang="id" sz="1600" dirty="0" smtClean="0"/>
              <a:t>ita </a:t>
            </a:r>
            <a:r>
              <a:rPr lang="id" sz="1600" dirty="0"/>
              <a:t>akan menggunakan </a:t>
            </a:r>
            <a:r>
              <a:rPr lang="id" sz="1600" dirty="0" smtClean="0"/>
              <a:t>aplikasi</a:t>
            </a:r>
            <a:r>
              <a:rPr lang="id-ID" sz="1600" dirty="0" smtClean="0"/>
              <a:t> Laragon</a:t>
            </a:r>
            <a:r>
              <a:rPr lang="id" sz="1600" dirty="0" smtClean="0"/>
              <a:t>, </a:t>
            </a:r>
            <a:r>
              <a:rPr lang="id" sz="1600" dirty="0"/>
              <a:t>dimana aplikasi ini telah  mem-bundle PHP, MySQL/MariaDB, Apache HTTPD</a:t>
            </a:r>
            <a:r>
              <a:rPr lang="id" sz="1600" dirty="0" smtClean="0"/>
              <a:t>,</a:t>
            </a:r>
            <a:r>
              <a:rPr lang="id-ID" sz="1600" dirty="0" smtClean="0"/>
              <a:t> Nginx,</a:t>
            </a:r>
            <a:r>
              <a:rPr lang="id" sz="1600" dirty="0" smtClean="0"/>
              <a:t> </a:t>
            </a:r>
            <a:r>
              <a:rPr lang="id" sz="1600" dirty="0"/>
              <a:t>dan </a:t>
            </a:r>
            <a:r>
              <a:rPr lang="id" sz="1600" dirty="0" smtClean="0"/>
              <a:t>lain-lain</a:t>
            </a:r>
            <a:endParaRPr sz="16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1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If Statement</a:t>
            </a:r>
            <a:endParaRPr/>
          </a:p>
        </p:txBody>
      </p:sp>
      <p:sp>
        <p:nvSpPr>
          <p:cNvPr id="719" name="Google Shape;719;p12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Dalam PHP, if adalah salah satu kata kunci yang digunakan untuk percabangan</a:t>
            </a:r>
            <a:endParaRPr sz="1600"/>
          </a:p>
          <a:p>
            <a:pPr marL="457200" lvl="0" indent="-311150" algn="l" rtl="0">
              <a:spcBef>
                <a:spcPts val="0"/>
              </a:spcBef>
              <a:spcAft>
                <a:spcPts val="0"/>
              </a:spcAft>
              <a:buSzPts val="1300"/>
              <a:buChar char="●"/>
            </a:pPr>
            <a:r>
              <a:rPr lang="id" sz="1600" dirty="0"/>
              <a:t>Percabangan artinya kita bisa mengeksekusi kode program tertentu ketika suatu kondisi terpenuhi</a:t>
            </a:r>
            <a:endParaRPr sz="1600"/>
          </a:p>
          <a:p>
            <a:pPr marL="457200" lvl="0" indent="-311150" algn="l" rtl="0">
              <a:spcBef>
                <a:spcPts val="0"/>
              </a:spcBef>
              <a:spcAft>
                <a:spcPts val="0"/>
              </a:spcAft>
              <a:buSzPts val="1300"/>
              <a:buChar char="●"/>
            </a:pPr>
            <a:r>
              <a:rPr lang="id" sz="1600" dirty="0"/>
              <a:t>Hampir di semua bahasa pemrograman mendukung if expression</a:t>
            </a:r>
            <a:endParaRPr sz="1600"/>
          </a:p>
          <a:p>
            <a:pPr marL="0" lvl="0" indent="0" algn="l" rtl="0">
              <a:spcBef>
                <a:spcPts val="1600"/>
              </a:spcBef>
              <a:spcAft>
                <a:spcPts val="1600"/>
              </a:spcAft>
              <a:buNone/>
            </a:pPr>
            <a:endParaRPr sz="16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Syntax If Statement</a:t>
            </a:r>
            <a:endParaRPr/>
          </a:p>
        </p:txBody>
      </p:sp>
      <p:pic>
        <p:nvPicPr>
          <p:cNvPr id="725" name="Google Shape;725;p121"/>
          <p:cNvPicPr preferRelativeResize="0"/>
          <p:nvPr/>
        </p:nvPicPr>
        <p:blipFill>
          <a:blip r:embed="rId3">
            <a:alphaModFix/>
          </a:blip>
          <a:stretch>
            <a:fillRect/>
          </a:stretch>
        </p:blipFill>
        <p:spPr>
          <a:xfrm>
            <a:off x="152400" y="2006250"/>
            <a:ext cx="8839199" cy="2875767"/>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If Statement</a:t>
            </a:r>
            <a:endParaRPr/>
          </a:p>
        </p:txBody>
      </p:sp>
      <p:pic>
        <p:nvPicPr>
          <p:cNvPr id="731" name="Google Shape;731;p122"/>
          <p:cNvPicPr preferRelativeResize="0"/>
          <p:nvPr/>
        </p:nvPicPr>
        <p:blipFill>
          <a:blip r:embed="rId3">
            <a:alphaModFix/>
          </a:blip>
          <a:stretch>
            <a:fillRect/>
          </a:stretch>
        </p:blipFill>
        <p:spPr>
          <a:xfrm>
            <a:off x="152400" y="2006250"/>
            <a:ext cx="8839202" cy="262314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1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Else Statement</a:t>
            </a:r>
            <a:endParaRPr/>
          </a:p>
        </p:txBody>
      </p:sp>
      <p:sp>
        <p:nvSpPr>
          <p:cNvPr id="737" name="Google Shape;737;p12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Blok if akan dieksekusi ketika kondisi if bernilai true</a:t>
            </a:r>
            <a:endParaRPr sz="1600"/>
          </a:p>
          <a:p>
            <a:pPr marL="457200" lvl="0" indent="-311150" algn="l" rtl="0">
              <a:spcBef>
                <a:spcPts val="0"/>
              </a:spcBef>
              <a:spcAft>
                <a:spcPts val="0"/>
              </a:spcAft>
              <a:buSzPts val="1300"/>
              <a:buChar char="●"/>
            </a:pPr>
            <a:r>
              <a:rPr lang="id" sz="1600" dirty="0"/>
              <a:t>Kadang kita ingin melakukan eksekusi program tertentu jika kondisi if bernilai false</a:t>
            </a:r>
            <a:endParaRPr sz="1600"/>
          </a:p>
          <a:p>
            <a:pPr marL="457200" lvl="0" indent="-311150" algn="l" rtl="0">
              <a:spcBef>
                <a:spcPts val="0"/>
              </a:spcBef>
              <a:spcAft>
                <a:spcPts val="0"/>
              </a:spcAft>
              <a:buSzPts val="1300"/>
              <a:buChar char="●"/>
            </a:pPr>
            <a:r>
              <a:rPr lang="id" sz="1600" dirty="0"/>
              <a:t>Hal ini bisa dilakukan menggunakan else statement</a:t>
            </a:r>
            <a:endParaRPr sz="16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Syntax Else Statement</a:t>
            </a:r>
            <a:endParaRPr/>
          </a:p>
        </p:txBody>
      </p:sp>
      <p:pic>
        <p:nvPicPr>
          <p:cNvPr id="743" name="Google Shape;743;p124"/>
          <p:cNvPicPr preferRelativeResize="0"/>
          <p:nvPr/>
        </p:nvPicPr>
        <p:blipFill>
          <a:blip r:embed="rId3">
            <a:alphaModFix/>
          </a:blip>
          <a:stretch>
            <a:fillRect/>
          </a:stretch>
        </p:blipFill>
        <p:spPr>
          <a:xfrm>
            <a:off x="152400" y="2006250"/>
            <a:ext cx="6655110" cy="29848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1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Else Statement</a:t>
            </a:r>
            <a:endParaRPr/>
          </a:p>
        </p:txBody>
      </p:sp>
      <p:pic>
        <p:nvPicPr>
          <p:cNvPr id="749" name="Google Shape;749;p125"/>
          <p:cNvPicPr preferRelativeResize="0"/>
          <p:nvPr/>
        </p:nvPicPr>
        <p:blipFill>
          <a:blip r:embed="rId3">
            <a:alphaModFix/>
          </a:blip>
          <a:stretch>
            <a:fillRect/>
          </a:stretch>
        </p:blipFill>
        <p:spPr>
          <a:xfrm>
            <a:off x="152400" y="2006250"/>
            <a:ext cx="8215875" cy="29848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Else If Statement</a:t>
            </a:r>
            <a:endParaRPr/>
          </a:p>
        </p:txBody>
      </p:sp>
      <p:sp>
        <p:nvSpPr>
          <p:cNvPr id="755" name="Google Shape;755;p12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Kada dalam If, kita butuh membuat beberapa kondisi</a:t>
            </a:r>
            <a:endParaRPr sz="1600"/>
          </a:p>
          <a:p>
            <a:pPr marL="457200" lvl="0" indent="-311150" algn="l" rtl="0">
              <a:spcBef>
                <a:spcPts val="0"/>
              </a:spcBef>
              <a:spcAft>
                <a:spcPts val="0"/>
              </a:spcAft>
              <a:buSzPts val="1300"/>
              <a:buChar char="●"/>
            </a:pPr>
            <a:r>
              <a:rPr lang="id" sz="1600" dirty="0"/>
              <a:t>Kasus seperti ini, di PHP kita bisa menggunakan Else If statement</a:t>
            </a:r>
            <a:endParaRPr sz="1600"/>
          </a:p>
          <a:p>
            <a:pPr marL="457200" lvl="0" indent="-311150" algn="l" rtl="0">
              <a:spcBef>
                <a:spcPts val="0"/>
              </a:spcBef>
              <a:spcAft>
                <a:spcPts val="0"/>
              </a:spcAft>
              <a:buSzPts val="1300"/>
              <a:buChar char="●"/>
            </a:pPr>
            <a:r>
              <a:rPr lang="id" sz="1600" dirty="0"/>
              <a:t>Else if di PHP bisa lebih dari satu</a:t>
            </a:r>
            <a:endParaRPr sz="1600"/>
          </a:p>
          <a:p>
            <a:pPr marL="457200" lvl="0" indent="-311150" algn="l" rtl="0">
              <a:spcBef>
                <a:spcPts val="0"/>
              </a:spcBef>
              <a:spcAft>
                <a:spcPts val="0"/>
              </a:spcAft>
              <a:buSzPts val="1300"/>
              <a:buChar char="●"/>
            </a:pPr>
            <a:r>
              <a:rPr lang="id" sz="1600" dirty="0"/>
              <a:t>Kode Else if di php bisa menggunakan “else if” atau “elseif” (digabung)</a:t>
            </a:r>
            <a:endParaRPr sz="16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Syntax Else If Statement</a:t>
            </a:r>
            <a:endParaRPr/>
          </a:p>
        </p:txBody>
      </p:sp>
      <p:pic>
        <p:nvPicPr>
          <p:cNvPr id="761" name="Google Shape;761;p127"/>
          <p:cNvPicPr preferRelativeResize="0"/>
          <p:nvPr/>
        </p:nvPicPr>
        <p:blipFill>
          <a:blip r:embed="rId3">
            <a:alphaModFix/>
          </a:blip>
          <a:stretch>
            <a:fillRect/>
          </a:stretch>
        </p:blipFill>
        <p:spPr>
          <a:xfrm>
            <a:off x="152400" y="2006250"/>
            <a:ext cx="5057663" cy="29848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Else If Statement</a:t>
            </a:r>
            <a:endParaRPr/>
          </a:p>
        </p:txBody>
      </p:sp>
      <p:pic>
        <p:nvPicPr>
          <p:cNvPr id="767" name="Google Shape;767;p128"/>
          <p:cNvPicPr preferRelativeResize="0"/>
          <p:nvPr/>
        </p:nvPicPr>
        <p:blipFill>
          <a:blip r:embed="rId3">
            <a:alphaModFix/>
          </a:blip>
          <a:stretch>
            <a:fillRect/>
          </a:stretch>
        </p:blipFill>
        <p:spPr>
          <a:xfrm>
            <a:off x="152400" y="2006250"/>
            <a:ext cx="6852859" cy="29848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1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Syntax Alternatif</a:t>
            </a:r>
            <a:endParaRPr/>
          </a:p>
        </p:txBody>
      </p:sp>
      <p:sp>
        <p:nvSpPr>
          <p:cNvPr id="773" name="Google Shape;773;p12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Selain menggunakan {} (kurung kurawal), PHP juga menyediakan syntax alternatif untuk menggunakan if, yaitu dengan menggunakan : (titik dua)</a:t>
            </a:r>
            <a:endParaRPr sz="1600"/>
          </a:p>
          <a:p>
            <a:pPr marL="457200" lvl="0" indent="-311150" algn="l" rtl="0">
              <a:spcBef>
                <a:spcPts val="0"/>
              </a:spcBef>
              <a:spcAft>
                <a:spcPts val="0"/>
              </a:spcAft>
              <a:buSzPts val="1300"/>
              <a:buChar char="●"/>
            </a:pPr>
            <a:r>
              <a:rPr lang="id" sz="1600" dirty="0"/>
              <a:t>Namun untuk menggunakan ini, kita harus menggunakan kata kunci endif diakhir if statement</a:t>
            </a:r>
            <a:endParaRPr sz="16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105</TotalTime>
  <Words>4982</Words>
  <PresentationFormat>On-screen Show (16:9)</PresentationFormat>
  <Paragraphs>656</Paragraphs>
  <Slides>223</Slides>
  <Notes>223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223</vt:i4>
      </vt:variant>
    </vt:vector>
  </HeadingPairs>
  <TitlesOfParts>
    <vt:vector size="226" baseType="lpstr">
      <vt:lpstr>Arial</vt:lpstr>
      <vt:lpstr>Calibri</vt:lpstr>
      <vt:lpstr>Office Theme</vt:lpstr>
      <vt:lpstr>Belajar PHP Dasar</vt:lpstr>
      <vt:lpstr>Pengenalan PHP</vt:lpstr>
      <vt:lpstr>Pengenalan PHP</vt:lpstr>
      <vt:lpstr>Open Source</vt:lpstr>
      <vt:lpstr>Proses Development PHP</vt:lpstr>
      <vt:lpstr>Apa yang Bisa Dibuat Menggunakan PHP?</vt:lpstr>
      <vt:lpstr>Menginstall PHP</vt:lpstr>
      <vt:lpstr>Menginstall PHP</vt:lpstr>
      <vt:lpstr>Menginstall XAMPP</vt:lpstr>
      <vt:lpstr>Setting PATH</vt:lpstr>
      <vt:lpstr>Text Editor</vt:lpstr>
      <vt:lpstr>Program Hello World</vt:lpstr>
      <vt:lpstr>File PHP</vt:lpstr>
      <vt:lpstr>Program Hello World</vt:lpstr>
      <vt:lpstr>Menjalankan Kode Program</vt:lpstr>
      <vt:lpstr>Tipe Data Number</vt:lpstr>
      <vt:lpstr>Tipe Data Number</vt:lpstr>
      <vt:lpstr>Kode : Tipe Data Integer</vt:lpstr>
      <vt:lpstr>Kode : Tipe Data Floating Point</vt:lpstr>
      <vt:lpstr>Integer Overflow</vt:lpstr>
      <vt:lpstr>Kode : Integer Overflow</vt:lpstr>
      <vt:lpstr>Tipe Data Boolean</vt:lpstr>
      <vt:lpstr>Tipe Data Boolean</vt:lpstr>
      <vt:lpstr>Kode : Tipe Data Boolean</vt:lpstr>
      <vt:lpstr>Tipe Data String</vt:lpstr>
      <vt:lpstr>Tipe Data String</vt:lpstr>
      <vt:lpstr>Single Quote</vt:lpstr>
      <vt:lpstr>Double Quote</vt:lpstr>
      <vt:lpstr>Multiline String</vt:lpstr>
      <vt:lpstr>Heredoc</vt:lpstr>
      <vt:lpstr>Nowdoc</vt:lpstr>
      <vt:lpstr>Variable</vt:lpstr>
      <vt:lpstr>Variable</vt:lpstr>
      <vt:lpstr>Kode : Variable</vt:lpstr>
      <vt:lpstr>Constant</vt:lpstr>
      <vt:lpstr>Constant</vt:lpstr>
      <vt:lpstr>Kode : Constant</vt:lpstr>
      <vt:lpstr>Tipe Data Array</vt:lpstr>
      <vt:lpstr>Tipe Data Array</vt:lpstr>
      <vt:lpstr>Cara Kerja Array</vt:lpstr>
      <vt:lpstr>Kode : Membuat Array</vt:lpstr>
      <vt:lpstr>Operasi Array</vt:lpstr>
      <vt:lpstr>Kode : Operasi Array</vt:lpstr>
      <vt:lpstr>Array Sebagai Map</vt:lpstr>
      <vt:lpstr>Kode : Membuat Map</vt:lpstr>
      <vt:lpstr>Array di dalam Array</vt:lpstr>
      <vt:lpstr>Kode : Array di dalam Array</vt:lpstr>
      <vt:lpstr>Operator Aritmatika</vt:lpstr>
      <vt:lpstr>Operator Aritmatika (1)</vt:lpstr>
      <vt:lpstr>Operator Aritmatika (2)</vt:lpstr>
      <vt:lpstr>Kode : Operator Aritmatika</vt:lpstr>
      <vt:lpstr>Operator Penugasan</vt:lpstr>
      <vt:lpstr>Operator Penugasan</vt:lpstr>
      <vt:lpstr>Operator Penugasan Aritmatika</vt:lpstr>
      <vt:lpstr>Kode : Operator Penugasan Aritmatika</vt:lpstr>
      <vt:lpstr>Operator Perbandingan</vt:lpstr>
      <vt:lpstr>Operator Perbandingan</vt:lpstr>
      <vt:lpstr>Operator Perbandingan (1)</vt:lpstr>
      <vt:lpstr>Operator Perbandingan (2)</vt:lpstr>
      <vt:lpstr>Kode : Operator Perbandingan</vt:lpstr>
      <vt:lpstr>Operator Logika</vt:lpstr>
      <vt:lpstr>Operator Logika</vt:lpstr>
      <vt:lpstr>Operator Logika</vt:lpstr>
      <vt:lpstr>Kode : Operator Logika</vt:lpstr>
      <vt:lpstr>Operator Array</vt:lpstr>
      <vt:lpstr>Operator Array</vt:lpstr>
      <vt:lpstr>Operator Array</vt:lpstr>
      <vt:lpstr>Kode : Operator Array (1)</vt:lpstr>
      <vt:lpstr>Kode : Operator Array (2)</vt:lpstr>
      <vt:lpstr>Expression, Statement dan Block</vt:lpstr>
      <vt:lpstr>Expression</vt:lpstr>
      <vt:lpstr>Contoh Expression Sederhana</vt:lpstr>
      <vt:lpstr>Contoh Expression Complex</vt:lpstr>
      <vt:lpstr>Statement</vt:lpstr>
      <vt:lpstr>Kode : Statement</vt:lpstr>
      <vt:lpstr>Block</vt:lpstr>
      <vt:lpstr>Kode : Block</vt:lpstr>
      <vt:lpstr>Manipulasi String</vt:lpstr>
      <vt:lpstr>Dot Operator</vt:lpstr>
      <vt:lpstr>Kode : Dot Operator</vt:lpstr>
      <vt:lpstr>Konversi ke Number dan Sebaliknya</vt:lpstr>
      <vt:lpstr>Konversi ke Number dan Sebaliknya</vt:lpstr>
      <vt:lpstr>Mengakses Karakter</vt:lpstr>
      <vt:lpstr>Kode : Mengakses Karakter</vt:lpstr>
      <vt:lpstr>Variable Parsing</vt:lpstr>
      <vt:lpstr>Kode : Variable Parsing</vt:lpstr>
      <vt:lpstr>Curly Brace</vt:lpstr>
      <vt:lpstr>Kode : Curly Brace</vt:lpstr>
      <vt:lpstr>If Statement</vt:lpstr>
      <vt:lpstr>If Statement</vt:lpstr>
      <vt:lpstr>Syntax If Statement</vt:lpstr>
      <vt:lpstr>Kode : If Statement</vt:lpstr>
      <vt:lpstr>Else Statement</vt:lpstr>
      <vt:lpstr>Syntax Else Statement</vt:lpstr>
      <vt:lpstr>Kode : Else Statement</vt:lpstr>
      <vt:lpstr>Else If Statement</vt:lpstr>
      <vt:lpstr>Syntax Else If Statement</vt:lpstr>
      <vt:lpstr>Kode : Else If Statement</vt:lpstr>
      <vt:lpstr>Syntax Alternatif</vt:lpstr>
      <vt:lpstr>Kode : If Statement Dengan Colon</vt:lpstr>
      <vt:lpstr>Switch Statement</vt:lpstr>
      <vt:lpstr>Switch Statement</vt:lpstr>
      <vt:lpstr>Kode : Switch Statement</vt:lpstr>
      <vt:lpstr>Syntax Alternatif</vt:lpstr>
      <vt:lpstr>Kode : Switch Statement Syntax Alternatif</vt:lpstr>
      <vt:lpstr>Ternary Operator</vt:lpstr>
      <vt:lpstr>Ternary Operator</vt:lpstr>
      <vt:lpstr>Kode : Bukan Ternary Operator</vt:lpstr>
      <vt:lpstr>Kode : Ternary Operator</vt:lpstr>
      <vt:lpstr>For Loop</vt:lpstr>
      <vt:lpstr>For Loop</vt:lpstr>
      <vt:lpstr>Sintak Perulangan For</vt:lpstr>
      <vt:lpstr>Kode : Perulangan Tanpa Henti</vt:lpstr>
      <vt:lpstr>Kode : Perulangan Dengan Kondisi</vt:lpstr>
      <vt:lpstr>Kode : Perulangan Dengan Init Statement</vt:lpstr>
      <vt:lpstr>Kode : Perulangan Dengan Post Statement</vt:lpstr>
      <vt:lpstr>Kode : Syntax Alternative For Loop</vt:lpstr>
      <vt:lpstr>While Loop</vt:lpstr>
      <vt:lpstr>While Loop</vt:lpstr>
      <vt:lpstr>Kode : While Loop</vt:lpstr>
      <vt:lpstr>Kode : Syntax Alternative While Loop</vt:lpstr>
      <vt:lpstr>Do While Loop</vt:lpstr>
      <vt:lpstr>Do While Loop</vt:lpstr>
      <vt:lpstr>Kode : Do While Loop</vt:lpstr>
      <vt:lpstr>Break &amp; Continue</vt:lpstr>
      <vt:lpstr>Break &amp; Continue</vt:lpstr>
      <vt:lpstr>Kode : Break</vt:lpstr>
      <vt:lpstr>Kode : Continue</vt:lpstr>
      <vt:lpstr>For Each Loop</vt:lpstr>
      <vt:lpstr>For Each</vt:lpstr>
      <vt:lpstr>Kode : Tanpa For Each</vt:lpstr>
      <vt:lpstr>Kode : For Each</vt:lpstr>
      <vt:lpstr>Kode : For Each dengan Key</vt:lpstr>
      <vt:lpstr>Function</vt:lpstr>
      <vt:lpstr>Function</vt:lpstr>
      <vt:lpstr>Kode : Function</vt:lpstr>
      <vt:lpstr>Lokasi Function</vt:lpstr>
      <vt:lpstr>Kode : Lokasi Function</vt:lpstr>
      <vt:lpstr>Function Argument</vt:lpstr>
      <vt:lpstr>Function Argument</vt:lpstr>
      <vt:lpstr>Kode : Function Argument</vt:lpstr>
      <vt:lpstr>Default Argument Value</vt:lpstr>
      <vt:lpstr>Kode : Default Argument Value</vt:lpstr>
      <vt:lpstr>Kesalahan Default Argument Value</vt:lpstr>
      <vt:lpstr>Kode : Kesalahan Default Argument Value</vt:lpstr>
      <vt:lpstr>Type Declaration</vt:lpstr>
      <vt:lpstr>Valid Types (1)</vt:lpstr>
      <vt:lpstr>Valid Types (1)</vt:lpstr>
      <vt:lpstr>Kode : Type Declaration</vt:lpstr>
      <vt:lpstr>Variable-length Argument List</vt:lpstr>
      <vt:lpstr>Kode : Variable-length Argument List</vt:lpstr>
      <vt:lpstr>Function Return Value</vt:lpstr>
      <vt:lpstr>Function Return Value</vt:lpstr>
      <vt:lpstr>Kode : Function Return Value (1)</vt:lpstr>
      <vt:lpstr>Kode : Function Return Value (2)</vt:lpstr>
      <vt:lpstr>Return Type Declarations</vt:lpstr>
      <vt:lpstr>Kode : Return Type Declarations</vt:lpstr>
      <vt:lpstr>Variable Function</vt:lpstr>
      <vt:lpstr>Variable Function</vt:lpstr>
      <vt:lpstr>Kode : Variable Function</vt:lpstr>
      <vt:lpstr>Kode : Penggunaan Variable Function</vt:lpstr>
      <vt:lpstr>Anonymous Function</vt:lpstr>
      <vt:lpstr>Anonymous Function</vt:lpstr>
      <vt:lpstr>Kode : Anonymous Function</vt:lpstr>
      <vt:lpstr>Kode : Anonymous Function Sebagai Argument</vt:lpstr>
      <vt:lpstr>Mengakses Variable di Luar Closure</vt:lpstr>
      <vt:lpstr>Kode : Mengakses Variable Luar</vt:lpstr>
      <vt:lpstr>Arrow Function</vt:lpstr>
      <vt:lpstr>Arrow Function</vt:lpstr>
      <vt:lpstr>Kode : Arrow Function</vt:lpstr>
      <vt:lpstr>Callback Function</vt:lpstr>
      <vt:lpstr>Callback Function</vt:lpstr>
      <vt:lpstr>Kode : Callback Function</vt:lpstr>
      <vt:lpstr>Recursive Function</vt:lpstr>
      <vt:lpstr>Recursive Function</vt:lpstr>
      <vt:lpstr>Kode : Factorial Loop</vt:lpstr>
      <vt:lpstr>Kode : Factorial Recursive</vt:lpstr>
      <vt:lpstr>Problem Dengan Recursive</vt:lpstr>
      <vt:lpstr>Kode : Error StackOverflow</vt:lpstr>
      <vt:lpstr>Komentar</vt:lpstr>
      <vt:lpstr>Komentar</vt:lpstr>
      <vt:lpstr>Kode : Komentar</vt:lpstr>
      <vt:lpstr>String Function</vt:lpstr>
      <vt:lpstr>String Function</vt:lpstr>
      <vt:lpstr>Contoh String Function</vt:lpstr>
      <vt:lpstr>Kode : String Function</vt:lpstr>
      <vt:lpstr>Array Function</vt:lpstr>
      <vt:lpstr>Array Function</vt:lpstr>
      <vt:lpstr>Contoh Array Function</vt:lpstr>
      <vt:lpstr>Kode : Array Function</vt:lpstr>
      <vt:lpstr>is Function</vt:lpstr>
      <vt:lpstr>is Function</vt:lpstr>
      <vt:lpstr>Contoh Is Function</vt:lpstr>
      <vt:lpstr>Kode : Is Function</vt:lpstr>
      <vt:lpstr>Require dan Include</vt:lpstr>
      <vt:lpstr>Require dan Include</vt:lpstr>
      <vt:lpstr>Kode : File MyFunction.php</vt:lpstr>
      <vt:lpstr>Kode : Include </vt:lpstr>
      <vt:lpstr>Posisi Require dan Include</vt:lpstr>
      <vt:lpstr>Kode : Posisi Include Salah</vt:lpstr>
      <vt:lpstr>require_once dan include_once</vt:lpstr>
      <vt:lpstr>Kode : Include Berkali-kali</vt:lpstr>
      <vt:lpstr>Kode : include_once</vt:lpstr>
      <vt:lpstr>Variable Scope</vt:lpstr>
      <vt:lpstr>Variable Scope</vt:lpstr>
      <vt:lpstr>Global Scope</vt:lpstr>
      <vt:lpstr>Kode : Variable Global Scope</vt:lpstr>
      <vt:lpstr>Local Scope</vt:lpstr>
      <vt:lpstr>Kode : Variable Local Scope</vt:lpstr>
      <vt:lpstr>global Keyword</vt:lpstr>
      <vt:lpstr>Kode : global Keyword</vt:lpstr>
      <vt:lpstr>$GLOBAL Variable</vt:lpstr>
      <vt:lpstr>Kode : $GLOBAL Variable</vt:lpstr>
      <vt:lpstr>Static Scope</vt:lpstr>
      <vt:lpstr>Kode : Static Scope</vt:lpstr>
      <vt:lpstr>Reference</vt:lpstr>
      <vt:lpstr>Apa itu Reference?</vt:lpstr>
      <vt:lpstr>Assign By Reference </vt:lpstr>
      <vt:lpstr>Kode : Assign By Reference </vt:lpstr>
      <vt:lpstr>Pass By Reference </vt:lpstr>
      <vt:lpstr>Kode : Pass By Reference </vt:lpstr>
      <vt:lpstr>Returning References</vt:lpstr>
      <vt:lpstr>Kode : Returning 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PHP Dasar</dc:title>
  <cp:lastModifiedBy>acer</cp:lastModifiedBy>
  <cp:revision>18</cp:revision>
  <dcterms:modified xsi:type="dcterms:W3CDTF">2025-09-01T12:51:30Z</dcterms:modified>
</cp:coreProperties>
</file>